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79" r:id="rId2"/>
  </p:sldMasterIdLst>
  <p:notesMasterIdLst>
    <p:notesMasterId r:id="rId2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66" r:id="rId24"/>
  </p:sldIdLst>
  <p:sldSz cx="9144000" cy="5143500" type="screen16x9"/>
  <p:notesSz cx="6858000" cy="9144000"/>
  <p:embeddedFontLst>
    <p:embeddedFont>
      <p:font typeface="Arial Black" panose="020B0A04020102020204" pitchFamily="3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37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5c099360e7_3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g25c099360e7_3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5c099360e7_3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B40FDC14-AC49-5E9A-775A-2C519E1E54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F22ADA99-53BB-699D-EC96-7D060F1BEB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3A488134-BC8F-27A1-EE68-BB6D427674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231402ED-DBC5-EA1B-F23F-EDB5B55879A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113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E05F9B69-EBFF-3F67-679B-1E77CD9C4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6BB47208-0DBA-7C99-FC1D-6717818D5B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7DE93D7E-CEE7-5781-583A-0DE9D377B3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36192D8A-9075-AA14-7D14-7AB0CD5C58F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44821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8D1F1DE2-16FA-96F0-D9C4-B745271B8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6DEAC5D1-2F01-5CC6-3D62-3DB6B6975A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5E38A484-17D1-0940-0F5B-0D81D695A2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004BF4AB-6719-075C-D82E-AFA7820FC4A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95366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4D0B3488-BC0D-C6E1-170F-D740B5A3E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8F5793D7-0C55-A02D-0C9F-357386B76D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59C4BD74-6868-9A91-556C-4D5FDA831C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6B9EB001-FAF5-F180-1E83-B10F621F64B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1406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548C773B-EDBE-4909-059E-8A4D02AB1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9740DDDA-450B-D871-846E-6DA8C546F3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9CC0C066-C081-BF0A-D3E2-986AC1133F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30B36466-46C0-283B-6833-CE2B291855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9605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81680E30-E6CA-BEEA-5E49-A99488027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33AD40EE-F031-5702-B2B9-20BD782B4F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7F9D72D1-46EE-AD37-C557-B0E701CA45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1E402C1F-7405-92C3-05FF-92287132048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41040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ED5B0D40-4A34-1FB8-61C8-39FE051C8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61F947ED-0447-B329-F09C-87BFE3306A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3C8527D6-A7E5-9CB4-0B64-0BE32C9E12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3D2695EE-B7E6-6F4B-19F1-8CCB5066D7C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65966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AA8324A0-DF60-0CAD-8887-938C1DDEE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50B224AD-00C6-CD14-DC7D-C9B73E7F8D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D2932412-4092-9750-31AA-60D3A0690E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694F5B11-01C1-A9D1-694A-972E45528CE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466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1471A31E-BBBE-6A7F-CC26-22DA09470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E803F64F-E591-8113-5F85-CF0152703C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81D96BF5-1F1E-4B4A-A480-6C56D85CD0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0E0CA890-A4E7-7781-4CBC-187FCCF9966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4872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5c099360e7_3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g25c099360e7_3_2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5c099360e7_3_2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69A3D3BC-85A0-6A8F-C23E-AC7EBCF1B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E01308AE-9171-05E2-04E9-4C0C13DE5E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B358BAB9-99E4-09E3-06DB-07730869EB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80CF5BE1-14CB-14D1-3E62-993A229A7C2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30280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C6C31FFE-1142-FABA-A03D-F61FF4FA4C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5c099360e7_3_277:notes">
            <a:extLst>
              <a:ext uri="{FF2B5EF4-FFF2-40B4-BE49-F238E27FC236}">
                <a16:creationId xmlns:a16="http://schemas.microsoft.com/office/drawing/2014/main" id="{BBB3D79F-BB55-8D61-EEB4-8B61D9037B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25c099360e7_3_277:notes">
            <a:extLst>
              <a:ext uri="{FF2B5EF4-FFF2-40B4-BE49-F238E27FC236}">
                <a16:creationId xmlns:a16="http://schemas.microsoft.com/office/drawing/2014/main" id="{4446EC96-91AD-BD9F-E245-95E57D7191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25c099360e7_3_277:notes">
            <a:extLst>
              <a:ext uri="{FF2B5EF4-FFF2-40B4-BE49-F238E27FC236}">
                <a16:creationId xmlns:a16="http://schemas.microsoft.com/office/drawing/2014/main" id="{892CD2DF-229F-79AC-CED6-58CA56C16B6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40631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5c099360e7_3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8" name="Google Shape;348;g25c099360e7_3_2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g25c099360e7_3_2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5c099360e7_3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g25c099360e7_3_2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25c099360e7_3_2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5c099360e7_3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g25c099360e7_3_2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25c099360e7_3_2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5c099360e7_3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g25c099360e7_3_2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25c099360e7_3_2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5c099360e7_3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g25c099360e7_3_2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25c099360e7_3_2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5c099360e7_3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" name="Google Shape;309;g25c099360e7_3_2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25c099360e7_3_2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5c099360e7_3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25c099360e7_3_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g25c099360e7_3_2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c099360e7_3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7" name="Google Shape;327;g25c099360e7_3_2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g25c099360e7_3_2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 avec image">
  <p:cSld name="Diapositive de titre avec imag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rot="10800000" flipH="1">
            <a:off x="0" y="-4"/>
            <a:ext cx="7968996" cy="4053083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" name="Google Shape;56;p14"/>
          <p:cNvCxnSpPr/>
          <p:nvPr/>
        </p:nvCxnSpPr>
        <p:spPr>
          <a:xfrm rot="10800000" flipH="1">
            <a:off x="0" y="0"/>
            <a:ext cx="4523015" cy="2253342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" name="Google Shape;57;p14"/>
          <p:cNvSpPr>
            <a:spLocks noGrp="1"/>
          </p:cNvSpPr>
          <p:nvPr>
            <p:ph type="pic" idx="2"/>
          </p:nvPr>
        </p:nvSpPr>
        <p:spPr>
          <a:xfrm>
            <a:off x="1262549" y="645708"/>
            <a:ext cx="3321392" cy="385281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fr-FR"/>
          </a:p>
        </p:txBody>
      </p:sp>
      <p:cxnSp>
        <p:nvCxnSpPr>
          <p:cNvPr id="58" name="Google Shape;58;p14"/>
          <p:cNvCxnSpPr/>
          <p:nvPr/>
        </p:nvCxnSpPr>
        <p:spPr>
          <a:xfrm rot="10800000" flipH="1">
            <a:off x="6753226" y="2943224"/>
            <a:ext cx="2390775" cy="1266825"/>
          </a:xfrm>
          <a:prstGeom prst="straightConnector1">
            <a:avLst/>
          </a:prstGeom>
          <a:noFill/>
          <a:ln w="9525" cap="flat" cmpd="sng">
            <a:solidFill>
              <a:srgbClr val="EE95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9" name="Google Shape;59;p14" title="Titre"/>
          <p:cNvSpPr txBox="1">
            <a:spLocks noGrp="1"/>
          </p:cNvSpPr>
          <p:nvPr>
            <p:ph type="ctrTitle"/>
          </p:nvPr>
        </p:nvSpPr>
        <p:spPr>
          <a:xfrm>
            <a:off x="4781791" y="1504563"/>
            <a:ext cx="3640180" cy="1212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 title="Sous-titre"/>
          <p:cNvSpPr txBox="1">
            <a:spLocks noGrp="1"/>
          </p:cNvSpPr>
          <p:nvPr>
            <p:ph type="subTitle" idx="1"/>
          </p:nvPr>
        </p:nvSpPr>
        <p:spPr>
          <a:xfrm>
            <a:off x="4781411" y="2730749"/>
            <a:ext cx="3640754" cy="943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61" name="Google Shape;61;p14"/>
          <p:cNvCxnSpPr/>
          <p:nvPr/>
        </p:nvCxnSpPr>
        <p:spPr>
          <a:xfrm rot="10800000" flipH="1">
            <a:off x="-13378" y="3525012"/>
            <a:ext cx="1439842" cy="750790"/>
          </a:xfrm>
          <a:prstGeom prst="straightConnector1">
            <a:avLst/>
          </a:prstGeom>
          <a:noFill/>
          <a:ln w="9525" cap="flat" cmpd="sng">
            <a:solidFill>
              <a:srgbClr val="E26064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5653">
          <p15:clr>
            <a:srgbClr val="FBAE40"/>
          </p15:clr>
        </p15:guide>
        <p15:guide id="3" pos="103">
          <p15:clr>
            <a:srgbClr val="FBAE40"/>
          </p15:clr>
        </p15:guide>
        <p15:guide id="4" orient="horz" pos="3133">
          <p15:clr>
            <a:srgbClr val="FBAE40"/>
          </p15:clr>
        </p15:guide>
        <p15:guide id="5" orient="horz" pos="107">
          <p15:clr>
            <a:srgbClr val="FBAE40"/>
          </p15:clr>
        </p15:guide>
        <p15:guide id="6" pos="1843">
          <p15:clr>
            <a:srgbClr val="FBAE40"/>
          </p15:clr>
        </p15:guide>
        <p15:guide id="7" pos="32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POSITION DU TEXTE 01">
  <p:cSld name="DISPOSITION DU TEXTE 0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 title="Puces"/>
          <p:cNvSpPr txBox="1">
            <a:spLocks noGrp="1"/>
          </p:cNvSpPr>
          <p:nvPr>
            <p:ph type="body" idx="1"/>
          </p:nvPr>
        </p:nvSpPr>
        <p:spPr>
          <a:xfrm>
            <a:off x="398533" y="2397686"/>
            <a:ext cx="3707122" cy="2218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/>
          <p:nvPr/>
        </p:nvSpPr>
        <p:spPr>
          <a:xfrm rot="10800000">
            <a:off x="1379765" y="-4"/>
            <a:ext cx="7764236" cy="4229105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5"/>
          <p:cNvSpPr/>
          <p:nvPr/>
        </p:nvSpPr>
        <p:spPr>
          <a:xfrm flipH="1">
            <a:off x="2233613" y="-4"/>
            <a:ext cx="3090863" cy="981079"/>
          </a:xfrm>
          <a:prstGeom prst="parallelogram">
            <a:avLst>
              <a:gd name="adj" fmla="val 186380"/>
            </a:avLst>
          </a:prstGeom>
          <a:solidFill>
            <a:srgbClr val="E2606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6" name="Google Shape;66;p15"/>
          <p:cNvCxnSpPr/>
          <p:nvPr/>
        </p:nvCxnSpPr>
        <p:spPr>
          <a:xfrm rot="10800000" flipH="1">
            <a:off x="4781550" y="3785308"/>
            <a:ext cx="1143431" cy="1352550"/>
          </a:xfrm>
          <a:prstGeom prst="straightConnector1">
            <a:avLst/>
          </a:prstGeom>
          <a:noFill/>
          <a:ln w="9525" cap="flat" cmpd="sng">
            <a:solidFill>
              <a:srgbClr val="EE95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5" title="Sous-titre"/>
          <p:cNvSpPr txBox="1">
            <a:spLocks noGrp="1"/>
          </p:cNvSpPr>
          <p:nvPr>
            <p:ph type="body" idx="2"/>
          </p:nvPr>
        </p:nvSpPr>
        <p:spPr>
          <a:xfrm>
            <a:off x="398534" y="1922608"/>
            <a:ext cx="5506973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5" title="Titre "/>
          <p:cNvSpPr txBox="1">
            <a:spLocks noGrp="1"/>
          </p:cNvSpPr>
          <p:nvPr>
            <p:ph type="title"/>
          </p:nvPr>
        </p:nvSpPr>
        <p:spPr>
          <a:xfrm>
            <a:off x="398533" y="981363"/>
            <a:ext cx="5506967" cy="911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>
            <a:spLocks noGrp="1"/>
          </p:cNvSpPr>
          <p:nvPr>
            <p:ph type="pic" idx="3"/>
          </p:nvPr>
        </p:nvSpPr>
        <p:spPr>
          <a:xfrm>
            <a:off x="4953000" y="0"/>
            <a:ext cx="4191000" cy="515418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/>
          <a:lstStyle/>
          <a:p>
            <a:endParaRPr lang="fr-FR"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">
          <p15:clr>
            <a:srgbClr val="FBAE40"/>
          </p15:clr>
        </p15:guide>
        <p15:guide id="2" pos="2880">
          <p15:clr>
            <a:srgbClr val="FBAE40"/>
          </p15:clr>
        </p15:guide>
        <p15:guide id="3" pos="31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 avec sous-titre">
  <p:cSld name="Comparaison avec sous-titr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6"/>
          <p:cNvCxnSpPr/>
          <p:nvPr/>
        </p:nvCxnSpPr>
        <p:spPr>
          <a:xfrm rot="10800000">
            <a:off x="-6935" y="2725475"/>
            <a:ext cx="1434464" cy="1179742"/>
          </a:xfrm>
          <a:prstGeom prst="straightConnector1">
            <a:avLst/>
          </a:prstGeom>
          <a:noFill/>
          <a:ln w="9525" cap="flat" cmpd="sng">
            <a:solidFill>
              <a:srgbClr val="EE957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74" name="Google Shape;74;p16"/>
          <p:cNvGrpSpPr/>
          <p:nvPr/>
        </p:nvGrpSpPr>
        <p:grpSpPr>
          <a:xfrm flipH="1">
            <a:off x="5670996" y="0"/>
            <a:ext cx="3572983" cy="2655755"/>
            <a:chOff x="-124265" y="-2"/>
            <a:chExt cx="4763978" cy="3367272"/>
          </a:xfrm>
        </p:grpSpPr>
        <p:sp>
          <p:nvSpPr>
            <p:cNvPr id="75" name="Google Shape;75;p16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76" name="Google Shape;76;p16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77" name="Google Shape;77;p16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rgbClr val="EE957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90524" y="1578666"/>
            <a:ext cx="4106468" cy="585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6" title="Puces"/>
          <p:cNvSpPr txBox="1">
            <a:spLocks noGrp="1"/>
          </p:cNvSpPr>
          <p:nvPr>
            <p:ph type="body" idx="2"/>
          </p:nvPr>
        </p:nvSpPr>
        <p:spPr>
          <a:xfrm>
            <a:off x="390524" y="2164557"/>
            <a:ext cx="4106468" cy="2424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3"/>
          </p:nvPr>
        </p:nvSpPr>
        <p:spPr>
          <a:xfrm>
            <a:off x="4640035" y="1578666"/>
            <a:ext cx="4106700" cy="585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6" title="Puces"/>
          <p:cNvSpPr txBox="1">
            <a:spLocks noGrp="1"/>
          </p:cNvSpPr>
          <p:nvPr>
            <p:ph type="body" idx="4"/>
          </p:nvPr>
        </p:nvSpPr>
        <p:spPr>
          <a:xfrm>
            <a:off x="4640035" y="2164557"/>
            <a:ext cx="4106700" cy="2424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6" title="Sous-titre"/>
          <p:cNvSpPr txBox="1">
            <a:spLocks noGrp="1"/>
          </p:cNvSpPr>
          <p:nvPr>
            <p:ph type="body" idx="5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/>
          <p:nvPr/>
        </p:nvSpPr>
        <p:spPr>
          <a:xfrm flipH="1">
            <a:off x="5009931" y="1"/>
            <a:ext cx="1085850" cy="479298"/>
          </a:xfrm>
          <a:prstGeom prst="parallelogram">
            <a:avLst>
              <a:gd name="adj" fmla="val 135617"/>
            </a:avLst>
          </a:prstGeom>
          <a:solidFill>
            <a:srgbClr val="E2606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6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6" name="Google Shape;86;p16" title="Titre 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295">
          <p15:clr>
            <a:srgbClr val="FBAE40"/>
          </p15:clr>
        </p15:guide>
        <p15:guide id="4" pos="5567">
          <p15:clr>
            <a:srgbClr val="FBAE40"/>
          </p15:clr>
        </p15:guide>
        <p15:guide id="5" orient="horz" pos="58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-tête de section avec image">
  <p:cSld name="En-tête de section avec imag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 rot="10800000" flipH="1">
            <a:off x="0" y="-4"/>
            <a:ext cx="7968996" cy="4053083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7"/>
          <p:cNvSpPr/>
          <p:nvPr/>
        </p:nvSpPr>
        <p:spPr>
          <a:xfrm rot="-1641210">
            <a:off x="-477993" y="2691132"/>
            <a:ext cx="2895122" cy="1310214"/>
          </a:xfrm>
          <a:prstGeom prst="parallelogram">
            <a:avLst>
              <a:gd name="adj" fmla="val 53218"/>
            </a:avLst>
          </a:prstGeom>
          <a:solidFill>
            <a:srgbClr val="EE957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0" name="Google Shape;90;p17"/>
          <p:cNvCxnSpPr/>
          <p:nvPr/>
        </p:nvCxnSpPr>
        <p:spPr>
          <a:xfrm rot="10800000" flipH="1">
            <a:off x="0" y="757568"/>
            <a:ext cx="1338943" cy="680629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1" name="Google Shape;91;p17" title="Titre"/>
          <p:cNvSpPr txBox="1">
            <a:spLocks noGrp="1"/>
          </p:cNvSpPr>
          <p:nvPr>
            <p:ph type="title"/>
          </p:nvPr>
        </p:nvSpPr>
        <p:spPr>
          <a:xfrm>
            <a:off x="4712882" y="1490565"/>
            <a:ext cx="3683725" cy="1342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Calibri"/>
              <a:buNone/>
              <a:defRPr sz="30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 title="Sous-titre"/>
          <p:cNvSpPr txBox="1">
            <a:spLocks noGrp="1"/>
          </p:cNvSpPr>
          <p:nvPr>
            <p:ph type="body" idx="1"/>
          </p:nvPr>
        </p:nvSpPr>
        <p:spPr>
          <a:xfrm>
            <a:off x="4712882" y="2844035"/>
            <a:ext cx="3683725" cy="68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0909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0909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0909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0909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93" name="Google Shape;93;p17"/>
          <p:cNvCxnSpPr/>
          <p:nvPr/>
        </p:nvCxnSpPr>
        <p:spPr>
          <a:xfrm rot="10800000" flipH="1">
            <a:off x="6753226" y="2943224"/>
            <a:ext cx="2390775" cy="1266825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4" name="Google Shape;94;p17"/>
          <p:cNvSpPr/>
          <p:nvPr/>
        </p:nvSpPr>
        <p:spPr>
          <a:xfrm>
            <a:off x="5815584" y="0"/>
            <a:ext cx="1693926" cy="557114"/>
          </a:xfrm>
          <a:prstGeom prst="parallelogram">
            <a:avLst>
              <a:gd name="adj" fmla="val 195850"/>
            </a:avLst>
          </a:prstGeom>
          <a:solidFill>
            <a:srgbClr val="E2606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p17"/>
          <p:cNvCxnSpPr/>
          <p:nvPr/>
        </p:nvCxnSpPr>
        <p:spPr>
          <a:xfrm rot="10800000" flipH="1">
            <a:off x="0" y="306422"/>
            <a:ext cx="4946515" cy="2552361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6" name="Google Shape;96;p17"/>
          <p:cNvSpPr>
            <a:spLocks noGrp="1"/>
          </p:cNvSpPr>
          <p:nvPr>
            <p:ph type="pic" idx="2"/>
          </p:nvPr>
        </p:nvSpPr>
        <p:spPr>
          <a:xfrm>
            <a:off x="1262549" y="645708"/>
            <a:ext cx="3321392" cy="385281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fr-FR"/>
          </a:p>
        </p:txBody>
      </p:sp>
      <p:cxnSp>
        <p:nvCxnSpPr>
          <p:cNvPr id="97" name="Google Shape;97;p17"/>
          <p:cNvCxnSpPr/>
          <p:nvPr/>
        </p:nvCxnSpPr>
        <p:spPr>
          <a:xfrm rot="10800000" flipH="1">
            <a:off x="-13378" y="3950208"/>
            <a:ext cx="1439842" cy="75079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8" name="Google Shape;98;p17"/>
          <p:cNvSpPr/>
          <p:nvPr/>
        </p:nvSpPr>
        <p:spPr>
          <a:xfrm rot="-1641210">
            <a:off x="-104276" y="2555284"/>
            <a:ext cx="1078799" cy="177435"/>
          </a:xfrm>
          <a:prstGeom prst="parallelogram">
            <a:avLst>
              <a:gd name="adj" fmla="val 53218"/>
            </a:avLst>
          </a:prstGeom>
          <a:solidFill>
            <a:srgbClr val="A5A5A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37">
          <p15:clr>
            <a:srgbClr val="FBAE40"/>
          </p15:clr>
        </p15:guide>
        <p15:guide id="2" pos="2880">
          <p15:clr>
            <a:srgbClr val="FBAE40"/>
          </p15:clr>
        </p15:guide>
        <p15:guide id="3" pos="107">
          <p15:clr>
            <a:srgbClr val="FBAE40"/>
          </p15:clr>
        </p15:guide>
        <p15:guide id="4" orient="horz" pos="3127">
          <p15:clr>
            <a:srgbClr val="FBAE40"/>
          </p15:clr>
        </p15:guide>
        <p15:guide id="5" pos="5653">
          <p15:clr>
            <a:srgbClr val="FBAE40"/>
          </p15:clr>
        </p15:guide>
        <p15:guide id="6" orient="horz" pos="10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ique">
  <p:cSld name="Graphiqu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8"/>
          <p:cNvGrpSpPr/>
          <p:nvPr/>
        </p:nvGrpSpPr>
        <p:grpSpPr>
          <a:xfrm flipH="1">
            <a:off x="5670996" y="0"/>
            <a:ext cx="3572983" cy="2655755"/>
            <a:chOff x="-124265" y="-2"/>
            <a:chExt cx="4763978" cy="3367272"/>
          </a:xfrm>
        </p:grpSpPr>
        <p:sp>
          <p:nvSpPr>
            <p:cNvPr id="101" name="Google Shape;101;p18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2" name="Google Shape;102;p18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03" name="Google Shape;103;p18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rgbClr val="EE957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" name="Google Shape;104;p18"/>
          <p:cNvSpPr/>
          <p:nvPr/>
        </p:nvSpPr>
        <p:spPr>
          <a:xfrm flipH="1">
            <a:off x="5009931" y="1"/>
            <a:ext cx="1085850" cy="479298"/>
          </a:xfrm>
          <a:prstGeom prst="parallelogram">
            <a:avLst>
              <a:gd name="adj" fmla="val 135617"/>
            </a:avLst>
          </a:prstGeom>
          <a:solidFill>
            <a:srgbClr val="E2606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8" title="Sous-titre"/>
          <p:cNvSpPr txBox="1">
            <a:spLocks noGrp="1"/>
          </p:cNvSpPr>
          <p:nvPr>
            <p:ph type="body" idx="1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8" name="Google Shape;108;p18" title="Titre 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body" idx="2"/>
          </p:nvPr>
        </p:nvSpPr>
        <p:spPr>
          <a:xfrm>
            <a:off x="398860" y="1504321"/>
            <a:ext cx="3919323" cy="3062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18" title="Graphique"/>
          <p:cNvSpPr>
            <a:spLocks noGrp="1"/>
          </p:cNvSpPr>
          <p:nvPr>
            <p:ph type="chart" idx="3"/>
          </p:nvPr>
        </p:nvSpPr>
        <p:spPr>
          <a:xfrm>
            <a:off x="4347086" y="1504322"/>
            <a:ext cx="4289548" cy="3063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">
          <p15:clr>
            <a:srgbClr val="FBAE40"/>
          </p15:clr>
        </p15:guide>
        <p15:guide id="2" pos="2880">
          <p15:clr>
            <a:srgbClr val="FBAE40"/>
          </p15:clr>
        </p15:guide>
        <p15:guide id="3" pos="58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position du texte 02">
  <p:cSld name="Disposition du texte 02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/>
          <p:nvPr/>
        </p:nvSpPr>
        <p:spPr>
          <a:xfrm rot="10800000">
            <a:off x="1379765" y="-4"/>
            <a:ext cx="7764236" cy="4229105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9"/>
          <p:cNvSpPr>
            <a:spLocks noGrp="1"/>
          </p:cNvSpPr>
          <p:nvPr>
            <p:ph type="pic" idx="2"/>
          </p:nvPr>
        </p:nvSpPr>
        <p:spPr>
          <a:xfrm>
            <a:off x="4627633" y="1076325"/>
            <a:ext cx="4516366" cy="4067175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14" name="Google Shape;114;p19" title="Puces"/>
          <p:cNvSpPr txBox="1">
            <a:spLocks noGrp="1"/>
          </p:cNvSpPr>
          <p:nvPr>
            <p:ph type="body" idx="1"/>
          </p:nvPr>
        </p:nvSpPr>
        <p:spPr>
          <a:xfrm>
            <a:off x="398533" y="2397686"/>
            <a:ext cx="3707122" cy="2218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/>
          <p:nvPr/>
        </p:nvSpPr>
        <p:spPr>
          <a:xfrm flipH="1">
            <a:off x="2233613" y="-4"/>
            <a:ext cx="3090863" cy="981079"/>
          </a:xfrm>
          <a:prstGeom prst="parallelogram">
            <a:avLst>
              <a:gd name="adj" fmla="val 186380"/>
            </a:avLst>
          </a:prstGeom>
          <a:solidFill>
            <a:srgbClr val="E2606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6" name="Google Shape;116;p19"/>
          <p:cNvCxnSpPr/>
          <p:nvPr/>
        </p:nvCxnSpPr>
        <p:spPr>
          <a:xfrm rot="10800000" flipH="1">
            <a:off x="7764236" y="889089"/>
            <a:ext cx="1379764" cy="1225461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7" name="Google Shape;117;p19" title="Sous-titre"/>
          <p:cNvSpPr txBox="1">
            <a:spLocks noGrp="1"/>
          </p:cNvSpPr>
          <p:nvPr>
            <p:ph type="body" idx="3"/>
          </p:nvPr>
        </p:nvSpPr>
        <p:spPr>
          <a:xfrm>
            <a:off x="398534" y="1922608"/>
            <a:ext cx="5506966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/>
          <p:nvPr/>
        </p:nvSpPr>
        <p:spPr>
          <a:xfrm>
            <a:off x="8305038" y="178308"/>
            <a:ext cx="61098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 sz="1100"/>
          </a:p>
        </p:txBody>
      </p:sp>
      <p:sp>
        <p:nvSpPr>
          <p:cNvPr id="119" name="Google Shape;119;p19" title="Titre "/>
          <p:cNvSpPr txBox="1">
            <a:spLocks noGrp="1"/>
          </p:cNvSpPr>
          <p:nvPr>
            <p:ph type="title"/>
          </p:nvPr>
        </p:nvSpPr>
        <p:spPr>
          <a:xfrm>
            <a:off x="398533" y="981363"/>
            <a:ext cx="5506967" cy="911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">
          <p15:clr>
            <a:srgbClr val="FBAE40"/>
          </p15:clr>
        </p15:guide>
        <p15:guide id="2" pos="2880">
          <p15:clr>
            <a:srgbClr val="FBAE40"/>
          </p15:clr>
        </p15:guide>
        <p15:guide id="3" pos="31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au">
  <p:cSld name="Tableau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 title="Tableau"/>
          <p:cNvSpPr>
            <a:spLocks noGrp="1"/>
          </p:cNvSpPr>
          <p:nvPr>
            <p:ph type="tbl" idx="2"/>
          </p:nvPr>
        </p:nvSpPr>
        <p:spPr>
          <a:xfrm>
            <a:off x="398533" y="1998602"/>
            <a:ext cx="8245031" cy="257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24" name="Google Shape;124;p20"/>
          <p:cNvGrpSpPr/>
          <p:nvPr/>
        </p:nvGrpSpPr>
        <p:grpSpPr>
          <a:xfrm flipH="1">
            <a:off x="5670996" y="0"/>
            <a:ext cx="3572983" cy="2655755"/>
            <a:chOff x="-124265" y="-2"/>
            <a:chExt cx="4763978" cy="3367272"/>
          </a:xfrm>
        </p:grpSpPr>
        <p:sp>
          <p:nvSpPr>
            <p:cNvPr id="125" name="Google Shape;125;p20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26" name="Google Shape;126;p20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7" name="Google Shape;127;p20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20"/>
          <p:cNvSpPr/>
          <p:nvPr/>
        </p:nvSpPr>
        <p:spPr>
          <a:xfrm flipH="1">
            <a:off x="5009931" y="1"/>
            <a:ext cx="1085850" cy="479298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0" title="Sous-titre"/>
          <p:cNvSpPr txBox="1">
            <a:spLocks noGrp="1"/>
          </p:cNvSpPr>
          <p:nvPr>
            <p:ph type="body" idx="1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2" name="Google Shape;132;p20" title="Titre 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">
          <p15:clr>
            <a:srgbClr val="FBAE40"/>
          </p15:clr>
        </p15:guide>
        <p15:guide id="2" pos="2880">
          <p15:clr>
            <a:srgbClr val="FBAE40"/>
          </p15:clr>
        </p15:guide>
        <p15:guide id="3" pos="58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nde photo">
  <p:cSld name="Grande photo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/>
        </p:nvSpPr>
        <p:spPr>
          <a:xfrm rot="10800000" flipH="1">
            <a:off x="0" y="-4"/>
            <a:ext cx="8810625" cy="472440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1" title="Image"/>
          <p:cNvSpPr>
            <a:spLocks noGrp="1"/>
          </p:cNvSpPr>
          <p:nvPr>
            <p:ph type="pic" idx="2"/>
          </p:nvPr>
        </p:nvSpPr>
        <p:spPr>
          <a:xfrm>
            <a:off x="269422" y="244928"/>
            <a:ext cx="8605156" cy="4653644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cxnSp>
        <p:nvCxnSpPr>
          <p:cNvPr id="136" name="Google Shape;136;p21"/>
          <p:cNvCxnSpPr/>
          <p:nvPr/>
        </p:nvCxnSpPr>
        <p:spPr>
          <a:xfrm rot="10800000" flipH="1">
            <a:off x="0" y="4008665"/>
            <a:ext cx="1771650" cy="930729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7" name="Google Shape;137;p21" title="Titre "/>
          <p:cNvSpPr txBox="1">
            <a:spLocks noGrp="1"/>
          </p:cNvSpPr>
          <p:nvPr>
            <p:ph type="title"/>
          </p:nvPr>
        </p:nvSpPr>
        <p:spPr>
          <a:xfrm>
            <a:off x="269422" y="419101"/>
            <a:ext cx="6249917" cy="704849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spcFirstLastPara="1" wrap="square" lIns="216000" tIns="34275" rIns="68575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sz="27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rci">
  <p:cSld name="Merci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body" idx="1"/>
          </p:nvPr>
        </p:nvSpPr>
        <p:spPr>
          <a:xfrm>
            <a:off x="5117197" y="2595872"/>
            <a:ext cx="2584336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body" idx="2"/>
          </p:nvPr>
        </p:nvSpPr>
        <p:spPr>
          <a:xfrm>
            <a:off x="5117197" y="2879588"/>
            <a:ext cx="2584336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3"/>
          </p:nvPr>
        </p:nvSpPr>
        <p:spPr>
          <a:xfrm>
            <a:off x="5117196" y="3162502"/>
            <a:ext cx="2584337" cy="216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4"/>
          </p:nvPr>
        </p:nvSpPr>
        <p:spPr>
          <a:xfrm>
            <a:off x="5117197" y="3446218"/>
            <a:ext cx="2584336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4844204" y="2628935"/>
            <a:ext cx="194156" cy="1941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28575" tIns="28575" rIns="28575" bIns="2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4880717" y="2923490"/>
            <a:ext cx="121130" cy="22207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28575" tIns="28575" rIns="28575" bIns="2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4844204" y="3245959"/>
            <a:ext cx="194156" cy="1412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28575" tIns="28575" rIns="28575" bIns="2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2"/>
          <p:cNvSpPr/>
          <p:nvPr/>
        </p:nvSpPr>
        <p:spPr>
          <a:xfrm>
            <a:off x="4853787" y="3487561"/>
            <a:ext cx="174989" cy="17498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28575" tIns="28575" rIns="28575" bIns="2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2"/>
          <p:cNvSpPr/>
          <p:nvPr/>
        </p:nvSpPr>
        <p:spPr>
          <a:xfrm rot="10800000" flipH="1">
            <a:off x="0" y="-4"/>
            <a:ext cx="7968996" cy="4053083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8" name="Google Shape;148;p22"/>
          <p:cNvCxnSpPr/>
          <p:nvPr/>
        </p:nvCxnSpPr>
        <p:spPr>
          <a:xfrm rot="10800000" flipH="1">
            <a:off x="0" y="0"/>
            <a:ext cx="4523015" cy="2253342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9" name="Google Shape;149;p22"/>
          <p:cNvCxnSpPr/>
          <p:nvPr/>
        </p:nvCxnSpPr>
        <p:spPr>
          <a:xfrm rot="10800000" flipH="1">
            <a:off x="6753226" y="2943224"/>
            <a:ext cx="2390775" cy="1266825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0" name="Google Shape;150;p22"/>
          <p:cNvCxnSpPr/>
          <p:nvPr/>
        </p:nvCxnSpPr>
        <p:spPr>
          <a:xfrm rot="10800000" flipH="1">
            <a:off x="-13378" y="3525012"/>
            <a:ext cx="1439842" cy="75079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22"/>
          <p:cNvSpPr>
            <a:spLocks noGrp="1"/>
          </p:cNvSpPr>
          <p:nvPr>
            <p:ph type="pic" idx="5"/>
          </p:nvPr>
        </p:nvSpPr>
        <p:spPr>
          <a:xfrm>
            <a:off x="1262549" y="645708"/>
            <a:ext cx="3321392" cy="3852817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22" title="Titre"/>
          <p:cNvSpPr txBox="1">
            <a:spLocks noGrp="1"/>
          </p:cNvSpPr>
          <p:nvPr>
            <p:ph type="ctrTitle"/>
          </p:nvPr>
        </p:nvSpPr>
        <p:spPr>
          <a:xfrm>
            <a:off x="4781791" y="1365767"/>
            <a:ext cx="3640180" cy="1212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5653">
          <p15:clr>
            <a:srgbClr val="FBAE40"/>
          </p15:clr>
        </p15:guide>
        <p15:guide id="3" pos="103">
          <p15:clr>
            <a:srgbClr val="FBAE40"/>
          </p15:clr>
        </p15:guide>
        <p15:guide id="4" orient="horz" pos="3133">
          <p15:clr>
            <a:srgbClr val="FBAE40"/>
          </p15:clr>
        </p15:guide>
        <p15:guide id="5" orient="horz" pos="107">
          <p15:clr>
            <a:srgbClr val="FBAE40"/>
          </p15:clr>
        </p15:guide>
        <p15:guide id="6" pos="1843">
          <p15:clr>
            <a:srgbClr val="FBAE40"/>
          </p15:clr>
        </p15:guide>
        <p15:guide id="7" pos="32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>
  <p:cSld name="Diapositive de titr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/>
          <p:nvPr/>
        </p:nvSpPr>
        <p:spPr>
          <a:xfrm rot="10800000" flipH="1">
            <a:off x="0" y="-4"/>
            <a:ext cx="7968996" cy="4053083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" name="Google Shape;155;p23"/>
          <p:cNvCxnSpPr/>
          <p:nvPr/>
        </p:nvCxnSpPr>
        <p:spPr>
          <a:xfrm rot="10800000" flipH="1">
            <a:off x="0" y="0"/>
            <a:ext cx="4523015" cy="2253342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6" name="Google Shape;156;p23"/>
          <p:cNvCxnSpPr/>
          <p:nvPr/>
        </p:nvCxnSpPr>
        <p:spPr>
          <a:xfrm rot="10800000" flipH="1">
            <a:off x="6753226" y="2943224"/>
            <a:ext cx="2390775" cy="1266825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7" name="Google Shape;157;p23" title="Titre"/>
          <p:cNvSpPr txBox="1">
            <a:spLocks noGrp="1"/>
          </p:cNvSpPr>
          <p:nvPr>
            <p:ph type="ctrTitle"/>
          </p:nvPr>
        </p:nvSpPr>
        <p:spPr>
          <a:xfrm>
            <a:off x="4781791" y="1504563"/>
            <a:ext cx="3640180" cy="1212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3" title="Sous-titre"/>
          <p:cNvSpPr txBox="1">
            <a:spLocks noGrp="1"/>
          </p:cNvSpPr>
          <p:nvPr>
            <p:ph type="subTitle" idx="1"/>
          </p:nvPr>
        </p:nvSpPr>
        <p:spPr>
          <a:xfrm>
            <a:off x="4781411" y="2730749"/>
            <a:ext cx="3640754" cy="943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59" name="Google Shape;159;p23"/>
          <p:cNvCxnSpPr/>
          <p:nvPr/>
        </p:nvCxnSpPr>
        <p:spPr>
          <a:xfrm rot="10800000" flipH="1">
            <a:off x="-13378" y="3525012"/>
            <a:ext cx="1439842" cy="75079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5653">
          <p15:clr>
            <a:srgbClr val="FBAE40"/>
          </p15:clr>
        </p15:guide>
        <p15:guide id="3" pos="103">
          <p15:clr>
            <a:srgbClr val="FBAE40"/>
          </p15:clr>
        </p15:guide>
        <p15:guide id="4" orient="horz" pos="3133">
          <p15:clr>
            <a:srgbClr val="FBAE40"/>
          </p15:clr>
        </p15:guide>
        <p15:guide id="5" orient="horz" pos="107">
          <p15:clr>
            <a:srgbClr val="FBAE40"/>
          </p15:clr>
        </p15:guide>
        <p15:guide id="6" pos="1843">
          <p15:clr>
            <a:srgbClr val="FBAE40"/>
          </p15:clr>
        </p15:guide>
        <p15:guide id="7" pos="32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-tête de section">
  <p:cSld name="En-tête de section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 rot="10800000" flipH="1">
            <a:off x="0" y="-4"/>
            <a:ext cx="7968996" cy="4053083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4"/>
          <p:cNvSpPr/>
          <p:nvPr/>
        </p:nvSpPr>
        <p:spPr>
          <a:xfrm rot="-1641210">
            <a:off x="-477993" y="2691132"/>
            <a:ext cx="2895122" cy="1310214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3" name="Google Shape;163;p24"/>
          <p:cNvCxnSpPr/>
          <p:nvPr/>
        </p:nvCxnSpPr>
        <p:spPr>
          <a:xfrm rot="10800000" flipH="1">
            <a:off x="0" y="757568"/>
            <a:ext cx="1338943" cy="680629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4" name="Google Shape;164;p24" title="Titre"/>
          <p:cNvSpPr txBox="1">
            <a:spLocks noGrp="1"/>
          </p:cNvSpPr>
          <p:nvPr>
            <p:ph type="title"/>
          </p:nvPr>
        </p:nvSpPr>
        <p:spPr>
          <a:xfrm>
            <a:off x="4712882" y="1490565"/>
            <a:ext cx="3683725" cy="1342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Calibri"/>
              <a:buNone/>
              <a:defRPr sz="30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4" title="Sous-titre"/>
          <p:cNvSpPr txBox="1">
            <a:spLocks noGrp="1"/>
          </p:cNvSpPr>
          <p:nvPr>
            <p:ph type="body" idx="1"/>
          </p:nvPr>
        </p:nvSpPr>
        <p:spPr>
          <a:xfrm>
            <a:off x="4712882" y="2844035"/>
            <a:ext cx="3683725" cy="68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0909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0909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0909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0909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66" name="Google Shape;166;p24"/>
          <p:cNvCxnSpPr/>
          <p:nvPr/>
        </p:nvCxnSpPr>
        <p:spPr>
          <a:xfrm rot="10800000" flipH="1">
            <a:off x="6753226" y="2943224"/>
            <a:ext cx="2390775" cy="1266825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7" name="Google Shape;167;p24"/>
          <p:cNvSpPr/>
          <p:nvPr/>
        </p:nvSpPr>
        <p:spPr>
          <a:xfrm>
            <a:off x="5815584" y="0"/>
            <a:ext cx="1693926" cy="557114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8" name="Google Shape;168;p24"/>
          <p:cNvCxnSpPr/>
          <p:nvPr/>
        </p:nvCxnSpPr>
        <p:spPr>
          <a:xfrm rot="10800000" flipH="1">
            <a:off x="0" y="306422"/>
            <a:ext cx="4946515" cy="2552361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9" name="Google Shape;169;p24"/>
          <p:cNvCxnSpPr/>
          <p:nvPr/>
        </p:nvCxnSpPr>
        <p:spPr>
          <a:xfrm rot="10800000" flipH="1">
            <a:off x="-13378" y="3950208"/>
            <a:ext cx="1439842" cy="75079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24"/>
          <p:cNvSpPr/>
          <p:nvPr/>
        </p:nvSpPr>
        <p:spPr>
          <a:xfrm rot="-1641210">
            <a:off x="-104276" y="2555284"/>
            <a:ext cx="1078799" cy="177435"/>
          </a:xfrm>
          <a:prstGeom prst="parallelogram">
            <a:avLst>
              <a:gd name="adj" fmla="val 5321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37">
          <p15:clr>
            <a:srgbClr val="FBAE40"/>
          </p15:clr>
        </p15:guide>
        <p15:guide id="2" pos="2880">
          <p15:clr>
            <a:srgbClr val="FBAE40"/>
          </p15:clr>
        </p15:guide>
        <p15:guide id="3" pos="107">
          <p15:clr>
            <a:srgbClr val="FBAE40"/>
          </p15:clr>
        </p15:guide>
        <p15:guide id="4" orient="horz" pos="3127">
          <p15:clr>
            <a:srgbClr val="FBAE40"/>
          </p15:clr>
        </p15:guide>
        <p15:guide id="5" pos="5653">
          <p15:clr>
            <a:srgbClr val="FBAE40"/>
          </p15:clr>
        </p15:guide>
        <p15:guide id="6" orient="horz" pos="10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>
  <p:cSld name="Titre et contenu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2" name="Google Shape;172;p25"/>
          <p:cNvCxnSpPr/>
          <p:nvPr/>
        </p:nvCxnSpPr>
        <p:spPr>
          <a:xfrm rot="10800000">
            <a:off x="-6935" y="2725475"/>
            <a:ext cx="1434464" cy="1179742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73" name="Google Shape;173;p25"/>
          <p:cNvGrpSpPr/>
          <p:nvPr/>
        </p:nvGrpSpPr>
        <p:grpSpPr>
          <a:xfrm flipH="1">
            <a:off x="5670996" y="0"/>
            <a:ext cx="3572983" cy="2655755"/>
            <a:chOff x="-124265" y="-2"/>
            <a:chExt cx="4763978" cy="3367272"/>
          </a:xfrm>
        </p:grpSpPr>
        <p:sp>
          <p:nvSpPr>
            <p:cNvPr id="174" name="Google Shape;174;p25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75" name="Google Shape;175;p25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76" name="Google Shape;176;p25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25"/>
          <p:cNvSpPr txBox="1"/>
          <p:nvPr/>
        </p:nvSpPr>
        <p:spPr>
          <a:xfrm>
            <a:off x="8304284" y="176799"/>
            <a:ext cx="61098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 b="1" i="0" u="none" strike="noStrike" cap="non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 sz="1100"/>
          </a:p>
        </p:txBody>
      </p:sp>
      <p:sp>
        <p:nvSpPr>
          <p:cNvPr id="178" name="Google Shape;178;p25"/>
          <p:cNvSpPr/>
          <p:nvPr/>
        </p:nvSpPr>
        <p:spPr>
          <a:xfrm flipH="1">
            <a:off x="5009931" y="1"/>
            <a:ext cx="1085850" cy="479298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5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5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1" name="Google Shape;181;p25" title="Titre 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5"/>
          <p:cNvSpPr txBox="1">
            <a:spLocks noGrp="1"/>
          </p:cNvSpPr>
          <p:nvPr>
            <p:ph type="body" idx="1"/>
          </p:nvPr>
        </p:nvSpPr>
        <p:spPr>
          <a:xfrm>
            <a:off x="389008" y="1253943"/>
            <a:ext cx="8126342" cy="337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295">
          <p15:clr>
            <a:srgbClr val="FBAE40"/>
          </p15:clr>
        </p15:guide>
        <p15:guide id="4" pos="5567">
          <p15:clr>
            <a:srgbClr val="FBAE40"/>
          </p15:clr>
        </p15:guide>
        <p15:guide id="5" orient="horz" pos="583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>
  <p:cSld name="Deux contenus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4" name="Google Shape;184;p26"/>
          <p:cNvCxnSpPr/>
          <p:nvPr/>
        </p:nvCxnSpPr>
        <p:spPr>
          <a:xfrm rot="10800000">
            <a:off x="-6935" y="2725475"/>
            <a:ext cx="1434464" cy="1179742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85" name="Google Shape;185;p26"/>
          <p:cNvGrpSpPr/>
          <p:nvPr/>
        </p:nvGrpSpPr>
        <p:grpSpPr>
          <a:xfrm flipH="1">
            <a:off x="5670996" y="0"/>
            <a:ext cx="3572983" cy="2655755"/>
            <a:chOff x="-124265" y="-2"/>
            <a:chExt cx="4763978" cy="3367272"/>
          </a:xfrm>
        </p:grpSpPr>
        <p:sp>
          <p:nvSpPr>
            <p:cNvPr id="186" name="Google Shape;186;p26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87" name="Google Shape;187;p26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88" name="Google Shape;188;p26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9" name="Google Shape;189;p26"/>
          <p:cNvSpPr txBox="1"/>
          <p:nvPr/>
        </p:nvSpPr>
        <p:spPr>
          <a:xfrm>
            <a:off x="8304284" y="176799"/>
            <a:ext cx="61098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 b="1" i="0" u="none" strike="noStrike" cap="non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 sz="1100"/>
          </a:p>
        </p:txBody>
      </p:sp>
      <p:sp>
        <p:nvSpPr>
          <p:cNvPr id="190" name="Google Shape;190;p26"/>
          <p:cNvSpPr/>
          <p:nvPr/>
        </p:nvSpPr>
        <p:spPr>
          <a:xfrm flipH="1">
            <a:off x="5009931" y="1"/>
            <a:ext cx="1085850" cy="479298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6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3" name="Google Shape;193;p26" title="Titre 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body" idx="1"/>
          </p:nvPr>
        </p:nvSpPr>
        <p:spPr>
          <a:xfrm>
            <a:off x="397265" y="1238283"/>
            <a:ext cx="3886200" cy="339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body" idx="2"/>
          </p:nvPr>
        </p:nvSpPr>
        <p:spPr>
          <a:xfrm>
            <a:off x="4629150" y="1238283"/>
            <a:ext cx="3886200" cy="339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295">
          <p15:clr>
            <a:srgbClr val="FBAE40"/>
          </p15:clr>
        </p15:guide>
        <p15:guide id="4" pos="5567">
          <p15:clr>
            <a:srgbClr val="FBAE40"/>
          </p15:clr>
        </p15:guide>
        <p15:guide id="5" orient="horz" pos="583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>
  <p:cSld name="Comparaison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7" name="Google Shape;197;p27"/>
          <p:cNvCxnSpPr/>
          <p:nvPr/>
        </p:nvCxnSpPr>
        <p:spPr>
          <a:xfrm rot="10800000">
            <a:off x="-6935" y="2725475"/>
            <a:ext cx="1434464" cy="1179742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98" name="Google Shape;198;p27"/>
          <p:cNvGrpSpPr/>
          <p:nvPr/>
        </p:nvGrpSpPr>
        <p:grpSpPr>
          <a:xfrm flipH="1">
            <a:off x="5670996" y="0"/>
            <a:ext cx="3572983" cy="2655755"/>
            <a:chOff x="-124265" y="-2"/>
            <a:chExt cx="4763978" cy="3367272"/>
          </a:xfrm>
        </p:grpSpPr>
        <p:sp>
          <p:nvSpPr>
            <p:cNvPr id="199" name="Google Shape;199;p27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0" name="Google Shape;200;p27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01" name="Google Shape;201;p27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p27"/>
          <p:cNvSpPr txBox="1"/>
          <p:nvPr/>
        </p:nvSpPr>
        <p:spPr>
          <a:xfrm>
            <a:off x="8304284" y="176799"/>
            <a:ext cx="61098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 b="1" i="0" u="none" strike="noStrike" cap="non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 sz="1100"/>
          </a:p>
        </p:txBody>
      </p:sp>
      <p:sp>
        <p:nvSpPr>
          <p:cNvPr id="203" name="Google Shape;203;p27"/>
          <p:cNvSpPr/>
          <p:nvPr/>
        </p:nvSpPr>
        <p:spPr>
          <a:xfrm flipH="1">
            <a:off x="5009931" y="1"/>
            <a:ext cx="1085850" cy="479298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7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6" name="Google Shape;206;p27" title="Titre 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body" idx="1"/>
          </p:nvPr>
        </p:nvSpPr>
        <p:spPr>
          <a:xfrm>
            <a:off x="389008" y="1260872"/>
            <a:ext cx="4036876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body" idx="2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body" idx="3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0" name="Google Shape;210;p27"/>
          <p:cNvSpPr txBox="1">
            <a:spLocks noGrp="1"/>
          </p:cNvSpPr>
          <p:nvPr>
            <p:ph type="body" idx="4"/>
          </p:nvPr>
        </p:nvSpPr>
        <p:spPr>
          <a:xfrm>
            <a:off x="389008" y="1878806"/>
            <a:ext cx="4043812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295">
          <p15:clr>
            <a:srgbClr val="FBAE40"/>
          </p15:clr>
        </p15:guide>
        <p15:guide id="4" pos="5567">
          <p15:clr>
            <a:srgbClr val="FBAE40"/>
          </p15:clr>
        </p15:guide>
        <p15:guide id="5" orient="horz" pos="583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>
  <p:cSld name="Contenu avec légende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/>
          <p:nvPr/>
        </p:nvSpPr>
        <p:spPr>
          <a:xfrm rot="10800000" flipH="1">
            <a:off x="0" y="-4"/>
            <a:ext cx="7968996" cy="4053083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3" name="Google Shape;213;p28"/>
          <p:cNvCxnSpPr/>
          <p:nvPr/>
        </p:nvCxnSpPr>
        <p:spPr>
          <a:xfrm rot="10800000" flipH="1">
            <a:off x="0" y="0"/>
            <a:ext cx="4523015" cy="2253342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4" name="Google Shape;214;p28"/>
          <p:cNvCxnSpPr/>
          <p:nvPr/>
        </p:nvCxnSpPr>
        <p:spPr>
          <a:xfrm rot="10800000" flipH="1">
            <a:off x="6753226" y="2943224"/>
            <a:ext cx="2390775" cy="1266825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5" name="Google Shape;215;p28" title="Titre"/>
          <p:cNvSpPr txBox="1">
            <a:spLocks noGrp="1"/>
          </p:cNvSpPr>
          <p:nvPr>
            <p:ph type="ctrTitle"/>
          </p:nvPr>
        </p:nvSpPr>
        <p:spPr>
          <a:xfrm>
            <a:off x="539377" y="3280527"/>
            <a:ext cx="3983637" cy="99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216" name="Google Shape;216;p28"/>
          <p:cNvCxnSpPr/>
          <p:nvPr/>
        </p:nvCxnSpPr>
        <p:spPr>
          <a:xfrm rot="10800000" flipH="1">
            <a:off x="-13378" y="3525012"/>
            <a:ext cx="1439842" cy="75079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7" name="Google Shape;217;p28"/>
          <p:cNvSpPr txBox="1">
            <a:spLocks noGrp="1"/>
          </p:cNvSpPr>
          <p:nvPr>
            <p:ph type="body" idx="1"/>
          </p:nvPr>
        </p:nvSpPr>
        <p:spPr>
          <a:xfrm>
            <a:off x="539377" y="4275802"/>
            <a:ext cx="3983637" cy="698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8" name="Google Shape;218;p28"/>
          <p:cNvSpPr txBox="1">
            <a:spLocks noGrp="1"/>
          </p:cNvSpPr>
          <p:nvPr>
            <p:ph type="body" idx="2"/>
          </p:nvPr>
        </p:nvSpPr>
        <p:spPr>
          <a:xfrm>
            <a:off x="4620987" y="1718035"/>
            <a:ext cx="4352754" cy="325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5653">
          <p15:clr>
            <a:srgbClr val="FBAE40"/>
          </p15:clr>
        </p15:guide>
        <p15:guide id="3" pos="103">
          <p15:clr>
            <a:srgbClr val="FBAE40"/>
          </p15:clr>
        </p15:guide>
        <p15:guide id="4" orient="horz" pos="3133">
          <p15:clr>
            <a:srgbClr val="FBAE40"/>
          </p15:clr>
        </p15:guide>
        <p15:guide id="5" orient="horz" pos="107">
          <p15:clr>
            <a:srgbClr val="FBAE40"/>
          </p15:clr>
        </p15:guide>
        <p15:guide id="6" pos="1843">
          <p15:clr>
            <a:srgbClr val="FBAE40"/>
          </p15:clr>
        </p15:guide>
        <p15:guide id="7" pos="32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>
  <p:cSld name="Image avec légende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/>
          <p:nvPr/>
        </p:nvSpPr>
        <p:spPr>
          <a:xfrm rot="10800000" flipH="1">
            <a:off x="0" y="-4"/>
            <a:ext cx="7968996" cy="4053083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1" name="Google Shape;221;p29"/>
          <p:cNvCxnSpPr/>
          <p:nvPr/>
        </p:nvCxnSpPr>
        <p:spPr>
          <a:xfrm rot="10800000" flipH="1">
            <a:off x="0" y="0"/>
            <a:ext cx="4523015" cy="2253342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2" name="Google Shape;222;p29"/>
          <p:cNvCxnSpPr/>
          <p:nvPr/>
        </p:nvCxnSpPr>
        <p:spPr>
          <a:xfrm rot="10800000" flipH="1">
            <a:off x="6753226" y="2943224"/>
            <a:ext cx="2390775" cy="1266825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3" name="Google Shape;223;p29" title="Titre"/>
          <p:cNvSpPr txBox="1">
            <a:spLocks noGrp="1"/>
          </p:cNvSpPr>
          <p:nvPr>
            <p:ph type="ctrTitle"/>
          </p:nvPr>
        </p:nvSpPr>
        <p:spPr>
          <a:xfrm>
            <a:off x="539377" y="3280527"/>
            <a:ext cx="3983637" cy="99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224" name="Google Shape;224;p29"/>
          <p:cNvCxnSpPr/>
          <p:nvPr/>
        </p:nvCxnSpPr>
        <p:spPr>
          <a:xfrm rot="10800000" flipH="1">
            <a:off x="-13378" y="3525012"/>
            <a:ext cx="1439842" cy="75079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5" name="Google Shape;225;p29"/>
          <p:cNvSpPr txBox="1">
            <a:spLocks noGrp="1"/>
          </p:cNvSpPr>
          <p:nvPr>
            <p:ph type="body" idx="1"/>
          </p:nvPr>
        </p:nvSpPr>
        <p:spPr>
          <a:xfrm>
            <a:off x="539377" y="4275802"/>
            <a:ext cx="3983637" cy="698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E7A4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29"/>
          <p:cNvSpPr>
            <a:spLocks noGrp="1"/>
          </p:cNvSpPr>
          <p:nvPr>
            <p:ph type="pic" idx="2"/>
          </p:nvPr>
        </p:nvSpPr>
        <p:spPr>
          <a:xfrm>
            <a:off x="4687477" y="1703895"/>
            <a:ext cx="4286263" cy="327053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5653">
          <p15:clr>
            <a:srgbClr val="FBAE40"/>
          </p15:clr>
        </p15:guide>
        <p15:guide id="3" pos="103">
          <p15:clr>
            <a:srgbClr val="FBAE40"/>
          </p15:clr>
        </p15:guide>
        <p15:guide id="4" orient="horz" pos="3133">
          <p15:clr>
            <a:srgbClr val="FBAE40"/>
          </p15:clr>
        </p15:guide>
        <p15:guide id="5" orient="horz" pos="107">
          <p15:clr>
            <a:srgbClr val="FBAE40"/>
          </p15:clr>
        </p15:guide>
        <p15:guide id="6" pos="1843">
          <p15:clr>
            <a:srgbClr val="FBAE40"/>
          </p15:clr>
        </p15:guide>
        <p15:guide id="7" pos="329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>
  <p:cSld name="Vide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/>
        </p:nvSpPr>
        <p:spPr>
          <a:xfrm>
            <a:off x="8304284" y="176799"/>
            <a:ext cx="61098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 sz="1100"/>
          </a:p>
        </p:txBody>
      </p:sp>
      <p:grpSp>
        <p:nvGrpSpPr>
          <p:cNvPr id="229" name="Google Shape;229;p30"/>
          <p:cNvGrpSpPr/>
          <p:nvPr/>
        </p:nvGrpSpPr>
        <p:grpSpPr>
          <a:xfrm flipH="1">
            <a:off x="5670996" y="0"/>
            <a:ext cx="3572983" cy="2655755"/>
            <a:chOff x="-124265" y="-2"/>
            <a:chExt cx="4763978" cy="3367272"/>
          </a:xfrm>
        </p:grpSpPr>
        <p:sp>
          <p:nvSpPr>
            <p:cNvPr id="230" name="Google Shape;230;p30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31" name="Google Shape;231;p30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32" name="Google Shape;232;p30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" name="Google Shape;233;p30"/>
          <p:cNvSpPr/>
          <p:nvPr/>
        </p:nvSpPr>
        <p:spPr>
          <a:xfrm flipH="1">
            <a:off x="5009931" y="1"/>
            <a:ext cx="1085850" cy="479298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0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30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">
          <p15:clr>
            <a:srgbClr val="FBAE40"/>
          </p15:clr>
        </p15:guide>
        <p15:guide id="2" pos="2880">
          <p15:clr>
            <a:srgbClr val="FBAE40"/>
          </p15:clr>
        </p15:guide>
        <p15:guide id="3" pos="583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uniquement">
  <p:cSld name="Titre uniquement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/>
        </p:nvSpPr>
        <p:spPr>
          <a:xfrm>
            <a:off x="8304284" y="176799"/>
            <a:ext cx="61098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 sz="1100"/>
          </a:p>
        </p:txBody>
      </p:sp>
      <p:grpSp>
        <p:nvGrpSpPr>
          <p:cNvPr id="238" name="Google Shape;238;p31"/>
          <p:cNvGrpSpPr/>
          <p:nvPr/>
        </p:nvGrpSpPr>
        <p:grpSpPr>
          <a:xfrm flipH="1">
            <a:off x="5670996" y="0"/>
            <a:ext cx="3572983" cy="2655755"/>
            <a:chOff x="-124265" y="-2"/>
            <a:chExt cx="4763978" cy="3367272"/>
          </a:xfrm>
        </p:grpSpPr>
        <p:sp>
          <p:nvSpPr>
            <p:cNvPr id="239" name="Google Shape;239;p31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40" name="Google Shape;240;p31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41" name="Google Shape;241;p31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2" name="Google Shape;242;p31"/>
          <p:cNvSpPr/>
          <p:nvPr/>
        </p:nvSpPr>
        <p:spPr>
          <a:xfrm flipH="1">
            <a:off x="5009931" y="1"/>
            <a:ext cx="1085850" cy="479298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1" title="Titre 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911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">
          <p15:clr>
            <a:srgbClr val="FBAE40"/>
          </p15:clr>
        </p15:guide>
        <p15:guide id="2" pos="2880">
          <p15:clr>
            <a:srgbClr val="FBAE40"/>
          </p15:clr>
        </p15:guide>
        <p15:guide id="3" pos="58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position personnalisée">
  <p:cSld name="Disposition personnalisée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>
            <a:spLocks noGrp="1"/>
          </p:cNvSpPr>
          <p:nvPr>
            <p:ph type="title"/>
          </p:nvPr>
        </p:nvSpPr>
        <p:spPr>
          <a:xfrm>
            <a:off x="389008" y="156772"/>
            <a:ext cx="8126342" cy="86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389008" y="156772"/>
            <a:ext cx="8126342" cy="86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3"/>
          <p:cNvSpPr txBox="1">
            <a:spLocks noGrp="1"/>
          </p:cNvSpPr>
          <p:nvPr>
            <p:ph type="ctrTitle"/>
          </p:nvPr>
        </p:nvSpPr>
        <p:spPr>
          <a:xfrm>
            <a:off x="4781791" y="1504563"/>
            <a:ext cx="3640180" cy="1212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fr" dirty="0"/>
              <a:t>Création et utilisation de la base de données</a:t>
            </a:r>
            <a:endParaRPr dirty="0"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1"/>
          </p:nvPr>
        </p:nvSpPr>
        <p:spPr>
          <a:xfrm>
            <a:off x="4781411" y="2730749"/>
            <a:ext cx="3640754" cy="943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" dirty="0"/>
              <a:t>Lucien Nzeutom</a:t>
            </a:r>
            <a:endParaRPr dirty="0"/>
          </a:p>
        </p:txBody>
      </p:sp>
      <p:pic>
        <p:nvPicPr>
          <p:cNvPr id="257" name="Google Shape;257;p33" descr="https://lh5.googleusercontent.com/TcdnvzxQ7ulQo8GiFwfIKujloK6EfAJv7ikP-EvnfdTVQnROS3WXw6XSx9Cpd73e_l7GCUAnbxroB-qlzG2fvYdCyl-Y5QZ95MpiD-GfDN-4taJyHRqsr3vOZzc3ONTBu52b0HIdUOMeHvdHiA_5tD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40217" y="3713672"/>
            <a:ext cx="4303784" cy="1429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Placeholder 9" descr="Red jigsaw house on blue background">
            <a:extLst>
              <a:ext uri="{FF2B5EF4-FFF2-40B4-BE49-F238E27FC236}">
                <a16:creationId xmlns:a16="http://schemas.microsoft.com/office/drawing/2014/main" id="{3F774F97-ED4F-E4C1-0AA0-FCF9574F02C2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l="25745" r="25745"/>
          <a:stretch>
            <a:fillRect/>
          </a:stretch>
        </p:blipFill>
        <p:spPr/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/>
              <a:t>Requête 1</a:t>
            </a:r>
            <a:endParaRPr/>
          </a:p>
        </p:txBody>
      </p:sp>
      <p:sp>
        <p:nvSpPr>
          <p:cNvPr id="342" name="Google Shape;342;p42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10</a:t>
            </a:fld>
            <a:endParaRPr/>
          </a:p>
        </p:txBody>
      </p:sp>
      <p:sp>
        <p:nvSpPr>
          <p:cNvPr id="344" name="Google Shape;344;p42"/>
          <p:cNvSpPr txBox="1">
            <a:spLocks noGrp="1"/>
          </p:cNvSpPr>
          <p:nvPr>
            <p:ph type="body" idx="1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fr-FR" b="1" dirty="0"/>
              <a:t>Nombre total d’appartements vendus au 1er semestre 2020</a:t>
            </a:r>
            <a:endParaRPr dirty="0"/>
          </a:p>
        </p:txBody>
      </p:sp>
      <p:sp>
        <p:nvSpPr>
          <p:cNvPr id="345" name="Google Shape;345;p42"/>
          <p:cNvSpPr txBox="1"/>
          <p:nvPr/>
        </p:nvSpPr>
        <p:spPr>
          <a:xfrm>
            <a:off x="471803" y="1731349"/>
            <a:ext cx="3602357" cy="3035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fr-FR" b="1" dirty="0"/>
              <a:t>Code SQL</a:t>
            </a:r>
            <a:r>
              <a:rPr lang="fr-FR" dirty="0"/>
              <a:t> :</a:t>
            </a:r>
          </a:p>
          <a:p>
            <a:r>
              <a:rPr lang="fr-FR" dirty="0"/>
              <a:t>SELECT COUNT(*) AS </a:t>
            </a:r>
            <a:r>
              <a:rPr lang="fr-FR" dirty="0" err="1"/>
              <a:t>Nombre_Appartements_Vendus</a:t>
            </a:r>
            <a:endParaRPr lang="fr-FR" dirty="0"/>
          </a:p>
          <a:p>
            <a:r>
              <a:rPr lang="fr-FR" dirty="0"/>
              <a:t>FROM Vente V</a:t>
            </a:r>
          </a:p>
          <a:p>
            <a:r>
              <a:rPr lang="fr-FR" dirty="0"/>
              <a:t>JOIN Bien B ON </a:t>
            </a:r>
            <a:r>
              <a:rPr lang="fr-FR" dirty="0" err="1"/>
              <a:t>V.Id_bien</a:t>
            </a:r>
            <a:r>
              <a:rPr lang="fr-FR" dirty="0"/>
              <a:t> = </a:t>
            </a:r>
            <a:r>
              <a:rPr lang="fr-FR" dirty="0" err="1"/>
              <a:t>B.Id_bien</a:t>
            </a:r>
            <a:endParaRPr lang="fr-FR" dirty="0"/>
          </a:p>
          <a:p>
            <a:r>
              <a:rPr lang="en-US" dirty="0"/>
              <a:t>WHERE </a:t>
            </a:r>
            <a:r>
              <a:rPr lang="en-US" dirty="0" err="1"/>
              <a:t>B.Type_local</a:t>
            </a:r>
            <a:r>
              <a:rPr lang="en-US" dirty="0"/>
              <a:t> = 'Appartement'</a:t>
            </a:r>
            <a:endParaRPr lang="fr-FR" dirty="0"/>
          </a:p>
          <a:p>
            <a:r>
              <a:rPr lang="en-US" dirty="0"/>
              <a:t>AND </a:t>
            </a:r>
            <a:r>
              <a:rPr lang="en-US" dirty="0" err="1"/>
              <a:t>V.Date_mutation</a:t>
            </a:r>
            <a:r>
              <a:rPr lang="en-US" dirty="0"/>
              <a:t> BETWEEN '01-01-2020' AND '30-06-2020';</a:t>
            </a:r>
            <a:endParaRPr lang="fr-FR" dirty="0"/>
          </a:p>
          <a:p>
            <a:r>
              <a:rPr lang="en-US" b="1" dirty="0" err="1"/>
              <a:t>Résultat</a:t>
            </a:r>
            <a:r>
              <a:rPr lang="en-US" dirty="0"/>
              <a:t>: </a:t>
            </a:r>
            <a:r>
              <a:rPr lang="fr-FR" dirty="0"/>
              <a:t>19882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3956AEFB-4427-6489-235C-4F83BDD13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1A746F65-CA66-0A34-001A-397BDBAAFD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2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E5D17E58-CFAF-5215-4D05-F0BAB12E1C19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84B83657-0C61-02DD-501D-85378907755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11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5962FF56-429A-83C2-88FE-F558557B49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2720" y="904241"/>
            <a:ext cx="5744097" cy="585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fr-FR" b="1" dirty="0"/>
              <a:t>Le nombre de ventes d’appartement par région pour le 1er semestre 2020</a:t>
            </a:r>
            <a:endParaRPr lang="fr-FR"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98348AF2-827F-F456-6634-3066D12EC340}"/>
              </a:ext>
            </a:extLst>
          </p:cNvPr>
          <p:cNvSpPr txBox="1"/>
          <p:nvPr/>
        </p:nvSpPr>
        <p:spPr>
          <a:xfrm>
            <a:off x="1" y="1765218"/>
            <a:ext cx="3576319" cy="262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fr-FR" sz="1100" dirty="0"/>
              <a:t>SELECT </a:t>
            </a:r>
            <a:r>
              <a:rPr lang="fr-FR" sz="1100" dirty="0" err="1"/>
              <a:t>R.reg_nom</a:t>
            </a:r>
            <a:r>
              <a:rPr lang="fr-FR" sz="1100" dirty="0"/>
              <a:t>, COUNT(*) AS </a:t>
            </a:r>
            <a:r>
              <a:rPr lang="fr-FR" sz="1100" dirty="0" err="1"/>
              <a:t>Nombre_Ventes_Appartements</a:t>
            </a:r>
            <a:endParaRPr lang="fr-FR" sz="1100" dirty="0"/>
          </a:p>
          <a:p>
            <a:r>
              <a:rPr lang="fr-FR" sz="1100" dirty="0"/>
              <a:t>FROM Vente V</a:t>
            </a:r>
          </a:p>
          <a:p>
            <a:r>
              <a:rPr lang="fr-FR" sz="1100" dirty="0"/>
              <a:t>JOIN Bien B ON </a:t>
            </a:r>
            <a:r>
              <a:rPr lang="fr-FR" sz="1100" dirty="0" err="1"/>
              <a:t>V.Id_bien</a:t>
            </a:r>
            <a:r>
              <a:rPr lang="fr-FR" sz="1100" dirty="0"/>
              <a:t> = </a:t>
            </a:r>
            <a:r>
              <a:rPr lang="fr-FR" sz="1100" dirty="0" err="1"/>
              <a:t>B.Id_bien</a:t>
            </a:r>
            <a:endParaRPr lang="fr-FR" sz="1100" dirty="0"/>
          </a:p>
          <a:p>
            <a:r>
              <a:rPr lang="fr-FR" sz="1100" dirty="0"/>
              <a:t>JOIN Commune C ON </a:t>
            </a:r>
            <a:r>
              <a:rPr lang="fr-FR" sz="1100" dirty="0" err="1"/>
              <a:t>B.Id_codedep_codecommune</a:t>
            </a:r>
            <a:r>
              <a:rPr lang="fr-FR" sz="1100" dirty="0"/>
              <a:t> = </a:t>
            </a:r>
            <a:r>
              <a:rPr lang="fr-FR" sz="1100" dirty="0" err="1"/>
              <a:t>C.Id_codedep_codecommune</a:t>
            </a:r>
            <a:endParaRPr lang="fr-FR" sz="1100" dirty="0"/>
          </a:p>
          <a:p>
            <a:r>
              <a:rPr lang="fr-FR" sz="1100" dirty="0"/>
              <a:t>JOIN </a:t>
            </a:r>
            <a:r>
              <a:rPr lang="fr-FR" sz="1100" dirty="0" err="1"/>
              <a:t>Departement</a:t>
            </a:r>
            <a:r>
              <a:rPr lang="fr-FR" sz="1100" dirty="0"/>
              <a:t> D ON C.CODDEP = D.CODDEP</a:t>
            </a:r>
          </a:p>
          <a:p>
            <a:r>
              <a:rPr lang="fr-FR" sz="1100" dirty="0"/>
              <a:t>JOIN </a:t>
            </a:r>
            <a:r>
              <a:rPr lang="fr-FR" sz="1100" dirty="0" err="1"/>
              <a:t>Region</a:t>
            </a:r>
            <a:r>
              <a:rPr lang="fr-FR" sz="1100" dirty="0"/>
              <a:t> R ON D.CODREG = R.CODREG</a:t>
            </a:r>
          </a:p>
          <a:p>
            <a:r>
              <a:rPr lang="fr-FR" sz="1100" dirty="0"/>
              <a:t>WHERE </a:t>
            </a:r>
            <a:r>
              <a:rPr lang="fr-FR" sz="1100" dirty="0" err="1"/>
              <a:t>B.Type_local</a:t>
            </a:r>
            <a:r>
              <a:rPr lang="fr-FR" sz="1100" dirty="0"/>
              <a:t> = 'Appartement'</a:t>
            </a:r>
          </a:p>
          <a:p>
            <a:r>
              <a:rPr lang="en-US" sz="1100" dirty="0"/>
              <a:t>AND </a:t>
            </a:r>
            <a:r>
              <a:rPr lang="en-US" sz="1100" dirty="0" err="1"/>
              <a:t>V.Date_mutation</a:t>
            </a:r>
            <a:r>
              <a:rPr lang="en-US" sz="1100" dirty="0"/>
              <a:t> BETWEEN '2020-01-01' AND '2020-06-30'</a:t>
            </a:r>
            <a:endParaRPr lang="fr-FR" sz="1100" dirty="0"/>
          </a:p>
          <a:p>
            <a:r>
              <a:rPr lang="en-US" sz="1100" dirty="0"/>
              <a:t>GROUP BY </a:t>
            </a:r>
            <a:r>
              <a:rPr lang="en-US" sz="1100" dirty="0" err="1"/>
              <a:t>R.reg_nom</a:t>
            </a:r>
            <a:endParaRPr lang="fr-FR" sz="1100" dirty="0"/>
          </a:p>
          <a:p>
            <a:r>
              <a:rPr lang="en-US" sz="1100" dirty="0"/>
              <a:t>ORDER BY </a:t>
            </a:r>
            <a:r>
              <a:rPr lang="en-US" sz="1100" dirty="0" err="1"/>
              <a:t>Nombre_Ventes_Appartements</a:t>
            </a:r>
            <a:r>
              <a:rPr lang="en-US" sz="1100" dirty="0"/>
              <a:t> DESC;</a:t>
            </a:r>
            <a:endParaRPr lang="fr-FR" sz="1100" dirty="0"/>
          </a:p>
          <a:p>
            <a:pPr marL="177800" marR="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</a:pPr>
            <a:endParaRPr lang="en-US"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1AA7EA2-0185-EC97-9150-6F5B1682F0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0958689"/>
              </p:ext>
            </p:extLst>
          </p:nvPr>
        </p:nvGraphicFramePr>
        <p:xfrm>
          <a:off x="3779522" y="1351281"/>
          <a:ext cx="3576320" cy="33851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88160">
                  <a:extLst>
                    <a:ext uri="{9D8B030D-6E8A-4147-A177-3AD203B41FA5}">
                      <a16:colId xmlns:a16="http://schemas.microsoft.com/office/drawing/2014/main" val="3828636196"/>
                    </a:ext>
                  </a:extLst>
                </a:gridCol>
                <a:gridCol w="1788160">
                  <a:extLst>
                    <a:ext uri="{9D8B030D-6E8A-4147-A177-3AD203B41FA5}">
                      <a16:colId xmlns:a16="http://schemas.microsoft.com/office/drawing/2014/main" val="1182419223"/>
                    </a:ext>
                  </a:extLst>
                </a:gridCol>
              </a:tblGrid>
              <a:tr h="202868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Reg_nom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500" kern="100" dirty="0" err="1">
                          <a:effectLst/>
                        </a:rPr>
                        <a:t>Nombre_Ventes_Appartements</a:t>
                      </a:r>
                      <a:endParaRPr lang="fr-FR" sz="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224392041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Ile-de-France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9185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2191311519"/>
                  </a:ext>
                </a:extLst>
              </a:tr>
              <a:tr h="193925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Provence-Alpes-Côte d'Azur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2802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3070630510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Auvergne-Rhône-Alpes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1712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2214214905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Nouvelle-Aquitaine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1424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51613601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Occitanie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943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2556877546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Pays de la Loire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758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497841257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Hauts-de-France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714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2640772576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Normandie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553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2695393193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Bretagne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483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3526718888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Grand Est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 dirty="0">
                          <a:effectLst/>
                        </a:rPr>
                        <a:t>481</a:t>
                      </a:r>
                      <a:endParaRPr lang="fr-FR" sz="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3383701721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Centre-Val de Loire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369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2035429609"/>
                  </a:ext>
                </a:extLst>
              </a:tr>
              <a:tr h="193925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Bourgogne-Franche-Comté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 dirty="0">
                          <a:effectLst/>
                        </a:rPr>
                        <a:t>192</a:t>
                      </a:r>
                      <a:endParaRPr lang="fr-FR" sz="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2280887433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Corse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 dirty="0">
                          <a:effectLst/>
                        </a:rPr>
                        <a:t>174</a:t>
                      </a:r>
                      <a:endParaRPr lang="fr-FR" sz="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1564947714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Martinique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48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4109112672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Guyane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22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2190274092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La Réunion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20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3237348225"/>
                  </a:ext>
                </a:extLst>
              </a:tr>
              <a:tr h="186296"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>
                          <a:effectLst/>
                        </a:rPr>
                        <a:t>Guadeloupe</a:t>
                      </a:r>
                      <a:endParaRPr lang="fr-FR" sz="7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500" kern="100" dirty="0">
                          <a:effectLst/>
                        </a:rPr>
                        <a:t>2</a:t>
                      </a:r>
                      <a:endParaRPr lang="fr-FR" sz="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62" marR="8862" marT="8862" marB="8862" anchor="ctr"/>
                </a:tc>
                <a:extLst>
                  <a:ext uri="{0D108BD9-81ED-4DB2-BD59-A6C34878D82A}">
                    <a16:rowId xmlns:a16="http://schemas.microsoft.com/office/drawing/2014/main" val="40328982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3463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1D637597-F0F3-237A-9E6F-F84880C84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ED68BCA4-6781-2592-B571-AE04CAD989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3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1FCBAB0F-54EB-0639-861E-C5A63B4098F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4062EE5E-B6C6-79C7-9619-C483097BB41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12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2EFF4A0F-F71C-FA2F-1EAD-8874ACB819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6050" y="1017748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fr-FR" b="1" dirty="0"/>
              <a:t>Proportion des ventes d’appartements par le nombre de pièces</a:t>
            </a:r>
            <a:endParaRPr lang="fr-FR"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DD7346E8-1942-1B53-B498-6B16DADB3AB7}"/>
              </a:ext>
            </a:extLst>
          </p:cNvPr>
          <p:cNvSpPr txBox="1"/>
          <p:nvPr/>
        </p:nvSpPr>
        <p:spPr>
          <a:xfrm>
            <a:off x="390523" y="1615439"/>
            <a:ext cx="2383157" cy="2164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fr-FR" sz="900" b="1" dirty="0"/>
              <a:t>Code SQL</a:t>
            </a:r>
            <a:r>
              <a:rPr lang="fr-FR" sz="900" dirty="0"/>
              <a:t> (utilise sous-requête pour total) :</a:t>
            </a:r>
          </a:p>
          <a:p>
            <a:r>
              <a:rPr lang="fr-FR" sz="900" dirty="0"/>
              <a:t>SELECT </a:t>
            </a:r>
            <a:r>
              <a:rPr lang="fr-FR" sz="900" dirty="0" err="1"/>
              <a:t>B.Nombre_pieces_principales</a:t>
            </a:r>
            <a:r>
              <a:rPr lang="fr-FR" sz="900" dirty="0"/>
              <a:t> AS </a:t>
            </a:r>
            <a:r>
              <a:rPr lang="fr-FR" sz="900" dirty="0" err="1"/>
              <a:t>Nombre_Pieces</a:t>
            </a:r>
            <a:r>
              <a:rPr lang="fr-FR" sz="900" dirty="0"/>
              <a:t>, </a:t>
            </a:r>
          </a:p>
          <a:p>
            <a:r>
              <a:rPr lang="fr-FR" sz="900" dirty="0"/>
              <a:t>       COUNT(*) AS </a:t>
            </a:r>
            <a:r>
              <a:rPr lang="fr-FR" sz="900" dirty="0" err="1"/>
              <a:t>Nombre_Ventes</a:t>
            </a:r>
            <a:r>
              <a:rPr lang="fr-FR" sz="900" dirty="0"/>
              <a:t>, </a:t>
            </a:r>
          </a:p>
          <a:p>
            <a:r>
              <a:rPr lang="fr-FR" sz="900" dirty="0"/>
              <a:t>       (COUNT(*) * 100.0 / (SELECT COUNT(*) FROM Vente V2 JOIN Bien B2 ON V2.Id_bien = B2.Id_bien WHERE B2.Type_local = 'Appartement')) AS </a:t>
            </a:r>
            <a:r>
              <a:rPr lang="fr-FR" sz="900" dirty="0" err="1"/>
              <a:t>Proportion_Pourcent</a:t>
            </a:r>
            <a:endParaRPr lang="fr-FR" sz="900" dirty="0"/>
          </a:p>
          <a:p>
            <a:r>
              <a:rPr lang="fr-FR" sz="900" dirty="0"/>
              <a:t>FROM Vente V</a:t>
            </a:r>
          </a:p>
          <a:p>
            <a:r>
              <a:rPr lang="fr-FR" sz="900" dirty="0"/>
              <a:t>JOIN Bien B ON </a:t>
            </a:r>
            <a:r>
              <a:rPr lang="fr-FR" sz="900" dirty="0" err="1"/>
              <a:t>V.Id_bien</a:t>
            </a:r>
            <a:r>
              <a:rPr lang="fr-FR" sz="900" dirty="0"/>
              <a:t> = </a:t>
            </a:r>
            <a:r>
              <a:rPr lang="fr-FR" sz="900" dirty="0" err="1"/>
              <a:t>B.Id_bien</a:t>
            </a:r>
            <a:endParaRPr lang="fr-FR" sz="900" dirty="0"/>
          </a:p>
          <a:p>
            <a:r>
              <a:rPr lang="en-US" sz="900" dirty="0"/>
              <a:t>WHERE </a:t>
            </a:r>
            <a:r>
              <a:rPr lang="en-US" sz="900" dirty="0" err="1"/>
              <a:t>B.Type_local</a:t>
            </a:r>
            <a:r>
              <a:rPr lang="en-US" sz="900" dirty="0"/>
              <a:t> = 'Appartement'</a:t>
            </a:r>
            <a:endParaRPr lang="fr-FR" sz="900" dirty="0"/>
          </a:p>
          <a:p>
            <a:r>
              <a:rPr lang="en-US" sz="900" dirty="0"/>
              <a:t>GROUP BY </a:t>
            </a:r>
            <a:r>
              <a:rPr lang="en-US" sz="900" dirty="0" err="1"/>
              <a:t>B.Nombre_pieces_principales</a:t>
            </a:r>
            <a:endParaRPr lang="fr-FR" sz="900" dirty="0"/>
          </a:p>
          <a:p>
            <a:r>
              <a:rPr lang="fr-FR" sz="900" dirty="0"/>
              <a:t>ORDER BY </a:t>
            </a:r>
            <a:r>
              <a:rPr lang="fr-FR" sz="900" dirty="0" err="1"/>
              <a:t>Nombre_Pieces</a:t>
            </a:r>
            <a:r>
              <a:rPr lang="fr-FR" sz="900" dirty="0"/>
              <a:t>;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97A5E0C-F1BD-2205-DC76-18912CBE4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10822"/>
              </p:ext>
            </p:extLst>
          </p:nvPr>
        </p:nvGraphicFramePr>
        <p:xfrm>
          <a:off x="2879273" y="1404485"/>
          <a:ext cx="4631097" cy="373901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43699">
                  <a:extLst>
                    <a:ext uri="{9D8B030D-6E8A-4147-A177-3AD203B41FA5}">
                      <a16:colId xmlns:a16="http://schemas.microsoft.com/office/drawing/2014/main" val="2961536852"/>
                    </a:ext>
                  </a:extLst>
                </a:gridCol>
                <a:gridCol w="1543699">
                  <a:extLst>
                    <a:ext uri="{9D8B030D-6E8A-4147-A177-3AD203B41FA5}">
                      <a16:colId xmlns:a16="http://schemas.microsoft.com/office/drawing/2014/main" val="3720917009"/>
                    </a:ext>
                  </a:extLst>
                </a:gridCol>
                <a:gridCol w="1543699">
                  <a:extLst>
                    <a:ext uri="{9D8B030D-6E8A-4147-A177-3AD203B41FA5}">
                      <a16:colId xmlns:a16="http://schemas.microsoft.com/office/drawing/2014/main" val="2455885701"/>
                    </a:ext>
                  </a:extLst>
                </a:gridCol>
              </a:tblGrid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Nombre_Pieces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Nombre_Ventes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Proportion_Pourcent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97757232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0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34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0.0845140442455879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489585572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1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9126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22.6845637583893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975882075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 dirty="0">
                          <a:effectLst/>
                        </a:rPr>
                        <a:t>2</a:t>
                      </a:r>
                      <a:endParaRPr lang="fr-FR" sz="9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12461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30.974397216008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417674348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3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11253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27.9716629381059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714632757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4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5604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13.9299030574198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8802779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5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1412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3.50981854337559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179536796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6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 dirty="0">
                          <a:effectLst/>
                        </a:rPr>
                        <a:t>242</a:t>
                      </a:r>
                      <a:endParaRPr lang="fr-FR" sz="9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0.60154113845389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601720958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7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64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0.159085259756401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818359031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8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23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0.0571712652249565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177564465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9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8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0.0198856574695501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710593698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10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2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0.00497141436738752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926192805"/>
                  </a:ext>
                </a:extLst>
              </a:tr>
              <a:tr h="245401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11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>
                          <a:effectLst/>
                        </a:rPr>
                        <a:t>1</a:t>
                      </a:r>
                      <a:endParaRPr lang="fr-FR" sz="9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900" kern="100" dirty="0">
                          <a:effectLst/>
                        </a:rPr>
                        <a:t>0.00248570718369376</a:t>
                      </a:r>
                      <a:endParaRPr lang="fr-FR" sz="9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86522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6711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DDE4374F-667D-FED7-55CD-79352178D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1C45B7CF-A204-4359-AEE7-9409558845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4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537D0633-18A6-9B83-5FD8-B46AB2685E71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6E0E9A89-7561-5BD9-AB68-A48D752176B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13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E3994939-ACA9-AD69-E2CF-D8E3F22B7A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2080" y="904241"/>
            <a:ext cx="5784737" cy="585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fr-FR" b="1" dirty="0"/>
              <a:t>Liste des 10 départements où le prix du mètre carré est le plus élevé</a:t>
            </a:r>
            <a:endParaRPr lang="fr-FR"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097DCDFC-F223-E9C5-FC04-0C4D2704992E}"/>
              </a:ext>
            </a:extLst>
          </p:cNvPr>
          <p:cNvSpPr txBox="1"/>
          <p:nvPr/>
        </p:nvSpPr>
        <p:spPr>
          <a:xfrm>
            <a:off x="390523" y="1552755"/>
            <a:ext cx="2088517" cy="3035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fr-FR" sz="900" b="1" dirty="0"/>
              <a:t>Code SQL</a:t>
            </a:r>
            <a:r>
              <a:rPr lang="fr-FR" sz="900" dirty="0"/>
              <a:t> (prix m² = AVG(Valeur / Surface)) :</a:t>
            </a:r>
          </a:p>
          <a:p>
            <a:r>
              <a:rPr lang="fr-FR" sz="900" dirty="0"/>
              <a:t>SELECT </a:t>
            </a:r>
            <a:r>
              <a:rPr lang="fr-FR" sz="900" dirty="0" err="1"/>
              <a:t>D.dep_nom</a:t>
            </a:r>
            <a:r>
              <a:rPr lang="fr-FR" sz="900" dirty="0"/>
              <a:t>, AVG(</a:t>
            </a:r>
            <a:r>
              <a:rPr lang="fr-FR" sz="900" dirty="0" err="1"/>
              <a:t>V.Valeur_fonciere</a:t>
            </a:r>
            <a:r>
              <a:rPr lang="fr-FR" sz="900" dirty="0"/>
              <a:t> / </a:t>
            </a:r>
            <a:r>
              <a:rPr lang="fr-FR" sz="900" dirty="0" err="1"/>
              <a:t>B.Surface_carrez</a:t>
            </a:r>
            <a:r>
              <a:rPr lang="fr-FR" sz="900" dirty="0"/>
              <a:t>) AS Prix_Moyen_m2</a:t>
            </a:r>
          </a:p>
          <a:p>
            <a:r>
              <a:rPr lang="fr-FR" sz="900" dirty="0"/>
              <a:t>FROM Vente V</a:t>
            </a:r>
          </a:p>
          <a:p>
            <a:r>
              <a:rPr lang="fr-FR" sz="900" dirty="0"/>
              <a:t>JOIN Bien B ON </a:t>
            </a:r>
            <a:r>
              <a:rPr lang="fr-FR" sz="900" dirty="0" err="1"/>
              <a:t>V.Id_bien</a:t>
            </a:r>
            <a:r>
              <a:rPr lang="fr-FR" sz="900" dirty="0"/>
              <a:t> = </a:t>
            </a:r>
            <a:r>
              <a:rPr lang="fr-FR" sz="900" dirty="0" err="1"/>
              <a:t>B.Id_bien</a:t>
            </a:r>
            <a:endParaRPr lang="fr-FR" sz="900" dirty="0"/>
          </a:p>
          <a:p>
            <a:r>
              <a:rPr lang="fr-FR" sz="900" dirty="0"/>
              <a:t>JOIN Commune C ON </a:t>
            </a:r>
            <a:r>
              <a:rPr lang="fr-FR" sz="900" dirty="0" err="1"/>
              <a:t>B.Id_codedep_codecommune</a:t>
            </a:r>
            <a:r>
              <a:rPr lang="fr-FR" sz="900" dirty="0"/>
              <a:t> = </a:t>
            </a:r>
            <a:r>
              <a:rPr lang="fr-FR" sz="900" dirty="0" err="1"/>
              <a:t>C.Id_codedep_codecommune</a:t>
            </a:r>
            <a:endParaRPr lang="fr-FR" sz="900" dirty="0"/>
          </a:p>
          <a:p>
            <a:r>
              <a:rPr lang="en-US" sz="900" dirty="0"/>
              <a:t>JOIN </a:t>
            </a:r>
            <a:r>
              <a:rPr lang="en-US" sz="900" dirty="0" err="1"/>
              <a:t>Departement</a:t>
            </a:r>
            <a:r>
              <a:rPr lang="en-US" sz="900" dirty="0"/>
              <a:t> D ON C.CODDEP = D.CODDEP</a:t>
            </a:r>
            <a:endParaRPr lang="fr-FR" sz="900" dirty="0"/>
          </a:p>
          <a:p>
            <a:r>
              <a:rPr lang="en-US" sz="900" dirty="0"/>
              <a:t>WHERE </a:t>
            </a:r>
            <a:r>
              <a:rPr lang="en-US" sz="900" dirty="0" err="1"/>
              <a:t>B.Surface_carrez</a:t>
            </a:r>
            <a:r>
              <a:rPr lang="en-US" sz="900" dirty="0"/>
              <a:t> &gt; 0</a:t>
            </a:r>
            <a:endParaRPr lang="fr-FR" sz="900" dirty="0"/>
          </a:p>
          <a:p>
            <a:r>
              <a:rPr lang="en-US" sz="900" dirty="0"/>
              <a:t>GROUP BY </a:t>
            </a:r>
            <a:r>
              <a:rPr lang="en-US" sz="900" dirty="0" err="1"/>
              <a:t>D.dep_nom</a:t>
            </a:r>
            <a:endParaRPr lang="fr-FR" sz="900" dirty="0"/>
          </a:p>
          <a:p>
            <a:r>
              <a:rPr lang="en-US" sz="900" dirty="0"/>
              <a:t>ORDER BY Prix_Moyen_m2 DESC</a:t>
            </a:r>
            <a:endParaRPr lang="fr-FR" sz="900" dirty="0"/>
          </a:p>
          <a:p>
            <a:r>
              <a:rPr lang="fr-FR" sz="900" dirty="0"/>
              <a:t>LIMIT 10;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DFDE8E0-CFFD-0740-2E97-7227A121B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3837702"/>
              </p:ext>
            </p:extLst>
          </p:nvPr>
        </p:nvGraphicFramePr>
        <p:xfrm>
          <a:off x="2397760" y="1562915"/>
          <a:ext cx="5447030" cy="258211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23515">
                  <a:extLst>
                    <a:ext uri="{9D8B030D-6E8A-4147-A177-3AD203B41FA5}">
                      <a16:colId xmlns:a16="http://schemas.microsoft.com/office/drawing/2014/main" val="2988360630"/>
                    </a:ext>
                  </a:extLst>
                </a:gridCol>
                <a:gridCol w="2723515">
                  <a:extLst>
                    <a:ext uri="{9D8B030D-6E8A-4147-A177-3AD203B41FA5}">
                      <a16:colId xmlns:a16="http://schemas.microsoft.com/office/drawing/2014/main" val="3466300745"/>
                    </a:ext>
                  </a:extLst>
                </a:gridCol>
              </a:tblGrid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dep_nom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Prix_Moyen_m2 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980065290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Paris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12422.8231315127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306424964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Hauts-de-Seine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7288.49370061279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746401862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Val-de-Marne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 dirty="0">
                          <a:effectLst/>
                        </a:rPr>
                        <a:t>5316.65026011122</a:t>
                      </a:r>
                      <a:endParaRPr lang="fr-FR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884009734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Alpes-Maritimes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 dirty="0">
                          <a:effectLst/>
                        </a:rPr>
                        <a:t>4889.6667645142</a:t>
                      </a:r>
                      <a:endParaRPr lang="fr-FR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513442141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Haute-Savoie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 dirty="0">
                          <a:effectLst/>
                        </a:rPr>
                        <a:t>4708.57042556325</a:t>
                      </a:r>
                      <a:endParaRPr lang="fr-FR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230759077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Seine-Saint-Denis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 dirty="0">
                          <a:effectLst/>
                        </a:rPr>
                        <a:t>4400.64478195099</a:t>
                      </a:r>
                      <a:endParaRPr lang="fr-FR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197170632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Yvelines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4282.36906490642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943840427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Rhône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4071.9414121446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180891762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Corse-du-Sud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4030.30273366828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939424237"/>
                  </a:ext>
                </a:extLst>
              </a:tr>
              <a:tr h="23473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Gironde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 dirty="0">
                          <a:effectLst/>
                        </a:rPr>
                        <a:t>3852.42753544552</a:t>
                      </a:r>
                      <a:endParaRPr lang="fr-FR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672610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4135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532FEA7E-AE4C-CA21-6B39-43B0E0635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2725BD4E-566D-F7C3-EED0-3D2FDAD9AF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5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46674567-1028-E563-1395-1BE078DE09D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DF203BE7-6910-6AD4-931F-EEB5292A49F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14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D7CB8D63-EE28-4F8F-DF8E-78A810FE72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3898" y="1017749"/>
            <a:ext cx="5662920" cy="47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fr-FR" b="1" dirty="0"/>
              <a:t>Prix moyen du mètre carré d’une maison en Île-de-France</a:t>
            </a:r>
            <a:endParaRPr lang="fr-FR"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E8E2FE42-A4BD-FC66-A506-59521C8F84E0}"/>
              </a:ext>
            </a:extLst>
          </p:cNvPr>
          <p:cNvSpPr txBox="1"/>
          <p:nvPr/>
        </p:nvSpPr>
        <p:spPr>
          <a:xfrm>
            <a:off x="390523" y="1552755"/>
            <a:ext cx="5288917" cy="3035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fr-FR" dirty="0"/>
              <a:t>SELECT AVG(</a:t>
            </a:r>
            <a:r>
              <a:rPr lang="fr-FR" dirty="0" err="1"/>
              <a:t>V.Valeur_fonciere</a:t>
            </a:r>
            <a:r>
              <a:rPr lang="fr-FR" dirty="0"/>
              <a:t> / </a:t>
            </a:r>
            <a:r>
              <a:rPr lang="fr-FR" dirty="0" err="1"/>
              <a:t>B.Surface_reelle_bati</a:t>
            </a:r>
            <a:r>
              <a:rPr lang="fr-FR" dirty="0"/>
              <a:t>) AS Prix_Moyen_m2_Maisons_IDF</a:t>
            </a:r>
          </a:p>
          <a:p>
            <a:r>
              <a:rPr lang="fr-FR" dirty="0"/>
              <a:t>FROM Vente V</a:t>
            </a:r>
          </a:p>
          <a:p>
            <a:r>
              <a:rPr lang="fr-FR" dirty="0"/>
              <a:t>JOIN Bien B ON </a:t>
            </a:r>
            <a:r>
              <a:rPr lang="fr-FR" dirty="0" err="1"/>
              <a:t>V.Id_bien</a:t>
            </a:r>
            <a:r>
              <a:rPr lang="fr-FR" dirty="0"/>
              <a:t> = </a:t>
            </a:r>
            <a:r>
              <a:rPr lang="fr-FR" dirty="0" err="1"/>
              <a:t>B.Id_bien</a:t>
            </a:r>
            <a:endParaRPr lang="fr-FR" dirty="0"/>
          </a:p>
          <a:p>
            <a:r>
              <a:rPr lang="fr-FR" dirty="0"/>
              <a:t>JOIN Commune C ON </a:t>
            </a:r>
            <a:r>
              <a:rPr lang="fr-FR" dirty="0" err="1"/>
              <a:t>B.Id_codedep_codecommune</a:t>
            </a:r>
            <a:r>
              <a:rPr lang="fr-FR" dirty="0"/>
              <a:t> = </a:t>
            </a:r>
            <a:r>
              <a:rPr lang="fr-FR" dirty="0" err="1"/>
              <a:t>C.Id_codedep_codecommune</a:t>
            </a:r>
            <a:endParaRPr lang="fr-FR" dirty="0"/>
          </a:p>
          <a:p>
            <a:r>
              <a:rPr lang="fr-FR" dirty="0"/>
              <a:t>JOIN </a:t>
            </a:r>
            <a:r>
              <a:rPr lang="fr-FR" dirty="0" err="1"/>
              <a:t>Departement</a:t>
            </a:r>
            <a:r>
              <a:rPr lang="fr-FR" dirty="0"/>
              <a:t> D ON C.CODDEP = D.CODDEP</a:t>
            </a:r>
          </a:p>
          <a:p>
            <a:r>
              <a:rPr lang="fr-FR" dirty="0"/>
              <a:t>JOIN </a:t>
            </a:r>
            <a:r>
              <a:rPr lang="fr-FR" dirty="0" err="1"/>
              <a:t>Region</a:t>
            </a:r>
            <a:r>
              <a:rPr lang="fr-FR" dirty="0"/>
              <a:t> R ON D.CODREG = R.CODREG</a:t>
            </a:r>
          </a:p>
          <a:p>
            <a:r>
              <a:rPr lang="fr-FR" dirty="0"/>
              <a:t>WHERE </a:t>
            </a:r>
            <a:r>
              <a:rPr lang="fr-FR" dirty="0" err="1"/>
              <a:t>B.Type_local</a:t>
            </a:r>
            <a:r>
              <a:rPr lang="fr-FR" dirty="0"/>
              <a:t> = 'Maison'</a:t>
            </a:r>
          </a:p>
          <a:p>
            <a:r>
              <a:rPr lang="fr-FR" dirty="0"/>
              <a:t>AND </a:t>
            </a:r>
            <a:r>
              <a:rPr lang="fr-FR" dirty="0" err="1"/>
              <a:t>R.reg_nom</a:t>
            </a:r>
            <a:r>
              <a:rPr lang="fr-FR" dirty="0"/>
              <a:t> = 'Ile-de-France'</a:t>
            </a:r>
          </a:p>
          <a:p>
            <a:r>
              <a:rPr lang="fr-FR" dirty="0"/>
              <a:t>AND </a:t>
            </a:r>
            <a:r>
              <a:rPr lang="fr-FR" dirty="0" err="1"/>
              <a:t>B.Surface_reelle_bati</a:t>
            </a:r>
            <a:r>
              <a:rPr lang="fr-FR" dirty="0"/>
              <a:t> &gt; 0;</a:t>
            </a:r>
          </a:p>
          <a:p>
            <a:endParaRPr lang="fr-FR" dirty="0"/>
          </a:p>
          <a:p>
            <a:r>
              <a:rPr lang="fr-FR" b="1" dirty="0"/>
              <a:t>Résultat</a:t>
            </a:r>
            <a:r>
              <a:rPr lang="fr-FR" dirty="0"/>
              <a:t>: 4146.361</a:t>
            </a:r>
          </a:p>
          <a:p>
            <a:pPr marL="177800" marR="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4891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A146D391-2DAF-D909-57BC-DBCC9C914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28CEFE41-8CC4-68AD-FECE-FB151F30A6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6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3B4C7994-B5A3-ECAB-F0F7-A6698D8D842A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DD3F543C-CF0E-717B-2302-E4A37E3CA6F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15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727FD7AB-D157-C250-391E-B36C6F50C3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fr-FR" b="1" dirty="0"/>
              <a:t>Liste des 10 appartements les plus chers avec la région et le nombre de mètres carrés</a:t>
            </a:r>
            <a:endParaRPr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B5BAFA91-A126-706D-4B91-C9073F5A217F}"/>
              </a:ext>
            </a:extLst>
          </p:cNvPr>
          <p:cNvSpPr txBox="1"/>
          <p:nvPr/>
        </p:nvSpPr>
        <p:spPr>
          <a:xfrm>
            <a:off x="390523" y="1504321"/>
            <a:ext cx="2789557" cy="279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en-US" sz="1000" dirty="0"/>
              <a:t>SELECT </a:t>
            </a:r>
            <a:endParaRPr lang="fr-FR" sz="1000" dirty="0"/>
          </a:p>
          <a:p>
            <a:r>
              <a:rPr lang="en-US" sz="1000" dirty="0"/>
              <a:t>    </a:t>
            </a:r>
            <a:r>
              <a:rPr lang="en-US" sz="1000" dirty="0" err="1"/>
              <a:t>R.reg_nom</a:t>
            </a:r>
            <a:r>
              <a:rPr lang="en-US" sz="1000" dirty="0"/>
              <a:t> AS Region, </a:t>
            </a:r>
            <a:endParaRPr lang="fr-FR" sz="1000" dirty="0"/>
          </a:p>
          <a:p>
            <a:r>
              <a:rPr lang="en-US" sz="1000" dirty="0"/>
              <a:t>    </a:t>
            </a:r>
            <a:r>
              <a:rPr lang="fr-FR" sz="1000" dirty="0" err="1"/>
              <a:t>V.Valeur_fonciere</a:t>
            </a:r>
            <a:r>
              <a:rPr lang="fr-FR" sz="1000" dirty="0"/>
              <a:t>, </a:t>
            </a:r>
          </a:p>
          <a:p>
            <a:r>
              <a:rPr lang="fr-FR" sz="1000" dirty="0"/>
              <a:t>    </a:t>
            </a:r>
            <a:r>
              <a:rPr lang="fr-FR" sz="1000" dirty="0" err="1"/>
              <a:t>B.Surface_reelle_bati</a:t>
            </a:r>
            <a:r>
              <a:rPr lang="fr-FR" sz="1000" dirty="0"/>
              <a:t> AS </a:t>
            </a:r>
            <a:r>
              <a:rPr lang="fr-FR" sz="1000" dirty="0" err="1"/>
              <a:t>Metres_Carres</a:t>
            </a:r>
            <a:endParaRPr lang="fr-FR" sz="1000" dirty="0"/>
          </a:p>
          <a:p>
            <a:r>
              <a:rPr lang="fr-FR" sz="1000" dirty="0"/>
              <a:t>FROM Vente V</a:t>
            </a:r>
          </a:p>
          <a:p>
            <a:r>
              <a:rPr lang="fr-FR" sz="1000" dirty="0"/>
              <a:t>JOIN Bien B ON </a:t>
            </a:r>
            <a:r>
              <a:rPr lang="fr-FR" sz="1000" dirty="0" err="1"/>
              <a:t>V.Id_bien</a:t>
            </a:r>
            <a:r>
              <a:rPr lang="fr-FR" sz="1000" dirty="0"/>
              <a:t> = </a:t>
            </a:r>
            <a:r>
              <a:rPr lang="fr-FR" sz="1000" dirty="0" err="1"/>
              <a:t>B.Id_bien</a:t>
            </a:r>
            <a:endParaRPr lang="fr-FR" sz="1000" dirty="0"/>
          </a:p>
          <a:p>
            <a:r>
              <a:rPr lang="fr-FR" sz="1000" dirty="0"/>
              <a:t>JOIN Commune C ON </a:t>
            </a:r>
            <a:r>
              <a:rPr lang="fr-FR" sz="1000" dirty="0" err="1"/>
              <a:t>B.Id_codedep_codecommune</a:t>
            </a:r>
            <a:r>
              <a:rPr lang="fr-FR" sz="1000" dirty="0"/>
              <a:t> = </a:t>
            </a:r>
            <a:r>
              <a:rPr lang="fr-FR" sz="1000" dirty="0" err="1"/>
              <a:t>C.Id_codedep_codecommune</a:t>
            </a:r>
            <a:endParaRPr lang="fr-FR" sz="1000" dirty="0"/>
          </a:p>
          <a:p>
            <a:r>
              <a:rPr lang="fr-FR" sz="1000" dirty="0"/>
              <a:t>JOIN </a:t>
            </a:r>
            <a:r>
              <a:rPr lang="fr-FR" sz="1000" dirty="0" err="1"/>
              <a:t>Departement</a:t>
            </a:r>
            <a:r>
              <a:rPr lang="fr-FR" sz="1000" dirty="0"/>
              <a:t> D ON C.CODDEP = D.CODDEP</a:t>
            </a:r>
          </a:p>
          <a:p>
            <a:r>
              <a:rPr lang="fr-FR" sz="1000" dirty="0"/>
              <a:t>JOIN </a:t>
            </a:r>
            <a:r>
              <a:rPr lang="fr-FR" sz="1000" dirty="0" err="1"/>
              <a:t>Region</a:t>
            </a:r>
            <a:r>
              <a:rPr lang="fr-FR" sz="1000" dirty="0"/>
              <a:t> R ON D.CODREG = R.CODREG</a:t>
            </a:r>
          </a:p>
          <a:p>
            <a:r>
              <a:rPr lang="fr-FR" sz="1000" i="1" dirty="0"/>
              <a:t>-- On ignore les prix délirants par rapport à la surface (ex: &gt; 50 000€/m2)</a:t>
            </a:r>
            <a:endParaRPr lang="fr-FR" sz="1000" dirty="0"/>
          </a:p>
          <a:p>
            <a:r>
              <a:rPr lang="fr-FR" sz="1000" dirty="0"/>
              <a:t>WHERE </a:t>
            </a:r>
            <a:r>
              <a:rPr lang="fr-FR" sz="1000" dirty="0" err="1"/>
              <a:t>B.Type_local</a:t>
            </a:r>
            <a:r>
              <a:rPr lang="fr-FR" sz="1000" dirty="0"/>
              <a:t> = 'Appartement' </a:t>
            </a:r>
          </a:p>
          <a:p>
            <a:r>
              <a:rPr lang="fr-FR" sz="1000" dirty="0"/>
              <a:t>AND (</a:t>
            </a:r>
            <a:r>
              <a:rPr lang="fr-FR" sz="1000" dirty="0" err="1"/>
              <a:t>V.Valeur_fonciere</a:t>
            </a:r>
            <a:r>
              <a:rPr lang="fr-FR" sz="1000" dirty="0"/>
              <a:t> / </a:t>
            </a:r>
            <a:r>
              <a:rPr lang="fr-FR" sz="1000" dirty="0" err="1"/>
              <a:t>B.Surface_reelle_bati</a:t>
            </a:r>
            <a:r>
              <a:rPr lang="fr-FR" sz="1000" dirty="0"/>
              <a:t>) &lt; 50000</a:t>
            </a:r>
          </a:p>
          <a:p>
            <a:r>
              <a:rPr lang="fr-FR" sz="1000" dirty="0"/>
              <a:t>ORDER BY </a:t>
            </a:r>
            <a:r>
              <a:rPr lang="fr-FR" sz="1000" dirty="0" err="1"/>
              <a:t>V.Valeur_fonciere</a:t>
            </a:r>
            <a:r>
              <a:rPr lang="fr-FR" sz="1000" dirty="0"/>
              <a:t> DESC</a:t>
            </a:r>
          </a:p>
          <a:p>
            <a:r>
              <a:rPr lang="fr-FR" sz="1000" dirty="0"/>
              <a:t>LIMIT 10;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F19F495-8CA2-08C5-41B9-C2829A66A6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620505"/>
              </p:ext>
            </p:extLst>
          </p:nvPr>
        </p:nvGraphicFramePr>
        <p:xfrm>
          <a:off x="3180080" y="2251266"/>
          <a:ext cx="5526447" cy="25159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42149">
                  <a:extLst>
                    <a:ext uri="{9D8B030D-6E8A-4147-A177-3AD203B41FA5}">
                      <a16:colId xmlns:a16="http://schemas.microsoft.com/office/drawing/2014/main" val="859869824"/>
                    </a:ext>
                  </a:extLst>
                </a:gridCol>
                <a:gridCol w="1842149">
                  <a:extLst>
                    <a:ext uri="{9D8B030D-6E8A-4147-A177-3AD203B41FA5}">
                      <a16:colId xmlns:a16="http://schemas.microsoft.com/office/drawing/2014/main" val="1181013748"/>
                    </a:ext>
                  </a:extLst>
                </a:gridCol>
                <a:gridCol w="1842149">
                  <a:extLst>
                    <a:ext uri="{9D8B030D-6E8A-4147-A177-3AD203B41FA5}">
                      <a16:colId xmlns:a16="http://schemas.microsoft.com/office/drawing/2014/main" val="3900511721"/>
                    </a:ext>
                  </a:extLst>
                </a:gridCol>
              </a:tblGrid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Region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Valeur_fonciere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Metres_Carres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467665641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8577713.0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289.0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04280715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7600000.0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752605189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7420000.0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357.0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682709683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7200000.0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241.0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719577457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7050000.0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310.0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639712796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6500000.0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287.0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291878231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6000000.0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215.0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75976062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5600000.0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172.0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307261600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5550000.0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346.0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203512266"/>
                  </a:ext>
                </a:extLst>
              </a:tr>
              <a:tr h="2246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Ile-de-France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5500000.0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 dirty="0">
                          <a:effectLst/>
                        </a:rPr>
                        <a:t>150.0</a:t>
                      </a:r>
                      <a:endParaRPr lang="fr-FR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0772400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2287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D042435D-4EA8-4CCA-5781-EF1976B37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37819A9C-254B-1063-3E60-C9C78CA8DC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7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82B57B04-E2BC-7899-0CE8-7DAE5DAE70C9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BAB46217-B354-06DE-C15C-5E9FD5B2477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16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D9B15873-36BA-4BF0-125F-DD61D1730E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fr-FR" b="1" dirty="0"/>
              <a:t>Taux d’évolution du nombre de ventes entre le premier et le second trimestre de 2020</a:t>
            </a:r>
            <a:endParaRPr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747FD4AB-9EC8-9ADC-A396-27844B85AB79}"/>
              </a:ext>
            </a:extLst>
          </p:cNvPr>
          <p:cNvSpPr txBox="1"/>
          <p:nvPr/>
        </p:nvSpPr>
        <p:spPr>
          <a:xfrm>
            <a:off x="390523" y="1504321"/>
            <a:ext cx="3267077" cy="3084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fr-FR" sz="900" b="1" dirty="0"/>
              <a:t>Code SQL</a:t>
            </a:r>
            <a:r>
              <a:rPr lang="fr-FR" sz="900" dirty="0"/>
              <a:t> (sous-requêtes pour trimestres) :</a:t>
            </a:r>
          </a:p>
          <a:p>
            <a:r>
              <a:rPr lang="fr-FR" sz="900" dirty="0"/>
              <a:t> </a:t>
            </a:r>
          </a:p>
          <a:p>
            <a:r>
              <a:rPr lang="en-US" sz="900" dirty="0"/>
              <a:t>WITH </a:t>
            </a:r>
            <a:r>
              <a:rPr lang="en-US" sz="900" dirty="0" err="1"/>
              <a:t>VentesParTrimestre</a:t>
            </a:r>
            <a:r>
              <a:rPr lang="en-US" sz="900" dirty="0"/>
              <a:t> AS (</a:t>
            </a:r>
            <a:endParaRPr lang="fr-FR" sz="900" dirty="0"/>
          </a:p>
          <a:p>
            <a:r>
              <a:rPr lang="en-US" sz="900" dirty="0"/>
              <a:t>    SELECT </a:t>
            </a:r>
            <a:endParaRPr lang="fr-FR" sz="900" dirty="0"/>
          </a:p>
          <a:p>
            <a:r>
              <a:rPr lang="en-US" sz="900" dirty="0"/>
              <a:t>        SUM(CASE WHEN CAST(</a:t>
            </a:r>
            <a:r>
              <a:rPr lang="en-US" sz="900" dirty="0" err="1"/>
              <a:t>substr</a:t>
            </a:r>
            <a:r>
              <a:rPr lang="en-US" sz="900" dirty="0"/>
              <a:t>(</a:t>
            </a:r>
            <a:r>
              <a:rPr lang="en-US" sz="900" dirty="0" err="1"/>
              <a:t>Date_mutation</a:t>
            </a:r>
            <a:r>
              <a:rPr lang="en-US" sz="900" dirty="0"/>
              <a:t>, </a:t>
            </a:r>
            <a:r>
              <a:rPr lang="en-US" sz="900" dirty="0" err="1"/>
              <a:t>instr</a:t>
            </a:r>
            <a:r>
              <a:rPr lang="en-US" sz="900" dirty="0"/>
              <a:t>(</a:t>
            </a:r>
            <a:r>
              <a:rPr lang="en-US" sz="900" dirty="0" err="1"/>
              <a:t>Date_mutation</a:t>
            </a:r>
            <a:r>
              <a:rPr lang="en-US" sz="900" dirty="0"/>
              <a:t>, '/') + 1, </a:t>
            </a:r>
            <a:r>
              <a:rPr lang="en-US" sz="900" dirty="0" err="1"/>
              <a:t>instr</a:t>
            </a:r>
            <a:r>
              <a:rPr lang="en-US" sz="900" dirty="0"/>
              <a:t>(</a:t>
            </a:r>
            <a:r>
              <a:rPr lang="en-US" sz="900" dirty="0" err="1"/>
              <a:t>substr</a:t>
            </a:r>
            <a:r>
              <a:rPr lang="en-US" sz="900" dirty="0"/>
              <a:t>(</a:t>
            </a:r>
            <a:r>
              <a:rPr lang="en-US" sz="900" dirty="0" err="1"/>
              <a:t>Date_mutation</a:t>
            </a:r>
            <a:r>
              <a:rPr lang="en-US" sz="900" dirty="0"/>
              <a:t>, </a:t>
            </a:r>
            <a:r>
              <a:rPr lang="en-US" sz="900" dirty="0" err="1"/>
              <a:t>instr</a:t>
            </a:r>
            <a:r>
              <a:rPr lang="en-US" sz="900" dirty="0"/>
              <a:t>(</a:t>
            </a:r>
            <a:r>
              <a:rPr lang="en-US" sz="900" dirty="0" err="1"/>
              <a:t>Date_mutation</a:t>
            </a:r>
            <a:r>
              <a:rPr lang="en-US" sz="900" dirty="0"/>
              <a:t>, '/') + 1), '/') - 1) AS INT) BETWEEN 1 AND 3 THEN 1 ELSE 0 END) AS T1,</a:t>
            </a:r>
            <a:endParaRPr lang="fr-FR" sz="900" dirty="0"/>
          </a:p>
          <a:p>
            <a:r>
              <a:rPr lang="en-US" sz="900" dirty="0"/>
              <a:t>        SUM(CASE WHEN CAST(</a:t>
            </a:r>
            <a:r>
              <a:rPr lang="en-US" sz="900" dirty="0" err="1"/>
              <a:t>substr</a:t>
            </a:r>
            <a:r>
              <a:rPr lang="en-US" sz="900" dirty="0"/>
              <a:t>(</a:t>
            </a:r>
            <a:r>
              <a:rPr lang="en-US" sz="900" dirty="0" err="1"/>
              <a:t>Date_mutation</a:t>
            </a:r>
            <a:r>
              <a:rPr lang="en-US" sz="900" dirty="0"/>
              <a:t>, </a:t>
            </a:r>
            <a:r>
              <a:rPr lang="en-US" sz="900" dirty="0" err="1"/>
              <a:t>instr</a:t>
            </a:r>
            <a:r>
              <a:rPr lang="en-US" sz="900" dirty="0"/>
              <a:t>(</a:t>
            </a:r>
            <a:r>
              <a:rPr lang="en-US" sz="900" dirty="0" err="1"/>
              <a:t>Date_mutation</a:t>
            </a:r>
            <a:r>
              <a:rPr lang="en-US" sz="900" dirty="0"/>
              <a:t>, '/') + 1, </a:t>
            </a:r>
            <a:r>
              <a:rPr lang="en-US" sz="900" dirty="0" err="1"/>
              <a:t>instr</a:t>
            </a:r>
            <a:r>
              <a:rPr lang="en-US" sz="900" dirty="0"/>
              <a:t>(</a:t>
            </a:r>
            <a:r>
              <a:rPr lang="en-US" sz="900" dirty="0" err="1"/>
              <a:t>substr</a:t>
            </a:r>
            <a:r>
              <a:rPr lang="en-US" sz="900" dirty="0"/>
              <a:t>(</a:t>
            </a:r>
            <a:r>
              <a:rPr lang="en-US" sz="900" dirty="0" err="1"/>
              <a:t>Date_mutation</a:t>
            </a:r>
            <a:r>
              <a:rPr lang="en-US" sz="900" dirty="0"/>
              <a:t>, </a:t>
            </a:r>
            <a:r>
              <a:rPr lang="en-US" sz="900" dirty="0" err="1"/>
              <a:t>instr</a:t>
            </a:r>
            <a:r>
              <a:rPr lang="en-US" sz="900" dirty="0"/>
              <a:t>(</a:t>
            </a:r>
            <a:r>
              <a:rPr lang="en-US" sz="900" dirty="0" err="1"/>
              <a:t>Date_mutation</a:t>
            </a:r>
            <a:r>
              <a:rPr lang="en-US" sz="900" dirty="0"/>
              <a:t>, '/') + 1), '/') - 1) AS INT) BETWEEN 4 AND 6 THEN 1 ELSE 0 END) AS T2</a:t>
            </a:r>
            <a:endParaRPr lang="fr-FR" sz="900" dirty="0"/>
          </a:p>
          <a:p>
            <a:r>
              <a:rPr lang="en-US" sz="900" dirty="0"/>
              <a:t>    FROM Vente</a:t>
            </a:r>
            <a:endParaRPr lang="fr-FR" sz="900" dirty="0"/>
          </a:p>
          <a:p>
            <a:r>
              <a:rPr lang="en-US" sz="900" dirty="0"/>
              <a:t>    WHERE </a:t>
            </a:r>
            <a:r>
              <a:rPr lang="en-US" sz="900" dirty="0" err="1"/>
              <a:t>Date_mutation</a:t>
            </a:r>
            <a:r>
              <a:rPr lang="en-US" sz="900" dirty="0"/>
              <a:t> LIKE '%2020'</a:t>
            </a:r>
            <a:endParaRPr lang="fr-FR" sz="900" dirty="0"/>
          </a:p>
          <a:p>
            <a:r>
              <a:rPr lang="fr-FR" sz="900" dirty="0"/>
              <a:t>)</a:t>
            </a:r>
          </a:p>
          <a:p>
            <a:r>
              <a:rPr lang="fr-FR" sz="900" dirty="0"/>
              <a:t>SELECT </a:t>
            </a:r>
          </a:p>
          <a:p>
            <a:r>
              <a:rPr lang="fr-FR" sz="900" dirty="0"/>
              <a:t>    T1 AS Nb_Ventes_T1, </a:t>
            </a:r>
          </a:p>
          <a:p>
            <a:r>
              <a:rPr lang="fr-FR" sz="900" dirty="0"/>
              <a:t>    T2 AS Nb_Ventes_T2,</a:t>
            </a:r>
          </a:p>
          <a:p>
            <a:r>
              <a:rPr lang="fr-FR" sz="900" dirty="0"/>
              <a:t>    ROUND(((CAST(T2 AS FLOAT) - T1) / T1) * 100, 2) || '%' AS </a:t>
            </a:r>
            <a:r>
              <a:rPr lang="fr-FR" sz="900" dirty="0" err="1"/>
              <a:t>Taux_Evolution</a:t>
            </a:r>
            <a:endParaRPr lang="fr-FR" sz="900" dirty="0"/>
          </a:p>
          <a:p>
            <a:r>
              <a:rPr lang="fr-FR" sz="900" dirty="0"/>
              <a:t>FROM </a:t>
            </a:r>
            <a:r>
              <a:rPr lang="fr-FR" sz="900" dirty="0" err="1"/>
              <a:t>VentesParTrimestre</a:t>
            </a:r>
            <a:r>
              <a:rPr lang="fr-FR" sz="900" dirty="0"/>
              <a:t>;</a:t>
            </a:r>
          </a:p>
          <a:p>
            <a:pPr marL="177800" marR="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</a:pPr>
            <a:endParaRPr sz="1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19F3376-BB66-8081-4F32-5AC3C36F6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040525"/>
              </p:ext>
            </p:extLst>
          </p:nvPr>
        </p:nvGraphicFramePr>
        <p:xfrm>
          <a:off x="3657600" y="2986364"/>
          <a:ext cx="4897119" cy="7626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32373">
                  <a:extLst>
                    <a:ext uri="{9D8B030D-6E8A-4147-A177-3AD203B41FA5}">
                      <a16:colId xmlns:a16="http://schemas.microsoft.com/office/drawing/2014/main" val="2365608368"/>
                    </a:ext>
                  </a:extLst>
                </a:gridCol>
                <a:gridCol w="1632373">
                  <a:extLst>
                    <a:ext uri="{9D8B030D-6E8A-4147-A177-3AD203B41FA5}">
                      <a16:colId xmlns:a16="http://schemas.microsoft.com/office/drawing/2014/main" val="1234717376"/>
                    </a:ext>
                  </a:extLst>
                </a:gridCol>
                <a:gridCol w="1632373">
                  <a:extLst>
                    <a:ext uri="{9D8B030D-6E8A-4147-A177-3AD203B41FA5}">
                      <a16:colId xmlns:a16="http://schemas.microsoft.com/office/drawing/2014/main" val="2450559474"/>
                    </a:ext>
                  </a:extLst>
                </a:gridCol>
              </a:tblGrid>
              <a:tr h="501439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 dirty="0">
                          <a:effectLst/>
                        </a:rPr>
                        <a:t>Nb_Ventes_T1</a:t>
                      </a:r>
                      <a:endParaRPr lang="fr-FR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Nb_Ventes_T2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Taux_Evolution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467100244"/>
                  </a:ext>
                </a:extLst>
              </a:tr>
              <a:tr h="261236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2566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4091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 dirty="0">
                          <a:effectLst/>
                        </a:rPr>
                        <a:t>59.43%</a:t>
                      </a:r>
                      <a:endParaRPr lang="fr-FR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586262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665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CDBBFE7F-0957-2D75-265C-F68219B4D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E2F09410-3A18-C67C-259A-FE72AB1AAB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8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D648B441-ADE4-9C57-9129-9611F9402C11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C5907AB2-1D4A-8811-75A3-3B022CCFE7B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17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42F5DA59-AF32-296C-E186-FB44A7169B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fr-FR" b="1" dirty="0"/>
              <a:t>Le classement des régions par rapport au prix au mètre carré des appartement de plus de 4 pièces</a:t>
            </a:r>
            <a:endParaRPr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A23F776C-F3E3-99FE-3334-E413FA5B27E7}"/>
              </a:ext>
            </a:extLst>
          </p:cNvPr>
          <p:cNvSpPr txBox="1"/>
          <p:nvPr/>
        </p:nvSpPr>
        <p:spPr>
          <a:xfrm>
            <a:off x="389008" y="1615439"/>
            <a:ext cx="3086100" cy="203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fr-FR" sz="900" b="1" dirty="0"/>
              <a:t>Code SQL</a:t>
            </a:r>
            <a:r>
              <a:rPr lang="fr-FR" sz="900" dirty="0"/>
              <a:t> :</a:t>
            </a:r>
          </a:p>
          <a:p>
            <a:r>
              <a:rPr lang="fr-FR" sz="900" dirty="0" err="1"/>
              <a:t>text</a:t>
            </a:r>
            <a:endParaRPr lang="fr-FR" sz="900" dirty="0"/>
          </a:p>
          <a:p>
            <a:r>
              <a:rPr lang="fr-FR" sz="900" dirty="0"/>
              <a:t>SELECT </a:t>
            </a:r>
            <a:r>
              <a:rPr lang="fr-FR" sz="900" dirty="0" err="1"/>
              <a:t>R.reg_nom</a:t>
            </a:r>
            <a:r>
              <a:rPr lang="fr-FR" sz="900" dirty="0"/>
              <a:t>, AVG(</a:t>
            </a:r>
            <a:r>
              <a:rPr lang="fr-FR" sz="900" dirty="0" err="1"/>
              <a:t>V.Valeur_fonciere</a:t>
            </a:r>
            <a:r>
              <a:rPr lang="fr-FR" sz="900" dirty="0"/>
              <a:t> / </a:t>
            </a:r>
            <a:r>
              <a:rPr lang="fr-FR" sz="900" dirty="0" err="1"/>
              <a:t>B.Surface_carrez</a:t>
            </a:r>
            <a:r>
              <a:rPr lang="fr-FR" sz="900" dirty="0"/>
              <a:t>) AS Prix_Moyen_m2_Appart_4plus</a:t>
            </a:r>
          </a:p>
          <a:p>
            <a:r>
              <a:rPr lang="fr-FR" sz="900" dirty="0"/>
              <a:t>FROM Vente V</a:t>
            </a:r>
          </a:p>
          <a:p>
            <a:r>
              <a:rPr lang="fr-FR" sz="900" dirty="0"/>
              <a:t>JOIN Bien B ON </a:t>
            </a:r>
            <a:r>
              <a:rPr lang="fr-FR" sz="900" dirty="0" err="1"/>
              <a:t>V.Id_bien</a:t>
            </a:r>
            <a:r>
              <a:rPr lang="fr-FR" sz="900" dirty="0"/>
              <a:t> = </a:t>
            </a:r>
            <a:r>
              <a:rPr lang="fr-FR" sz="900" dirty="0" err="1"/>
              <a:t>B.Id_bien</a:t>
            </a:r>
            <a:endParaRPr lang="fr-FR" sz="900" dirty="0"/>
          </a:p>
          <a:p>
            <a:r>
              <a:rPr lang="fr-FR" sz="900" dirty="0"/>
              <a:t>JOIN Commune C ON </a:t>
            </a:r>
            <a:r>
              <a:rPr lang="fr-FR" sz="900" dirty="0" err="1"/>
              <a:t>B.Id_codedep_codecommune</a:t>
            </a:r>
            <a:r>
              <a:rPr lang="fr-FR" sz="900" dirty="0"/>
              <a:t> = </a:t>
            </a:r>
            <a:r>
              <a:rPr lang="fr-FR" sz="900" dirty="0" err="1"/>
              <a:t>C.Id_codedep_codecommune</a:t>
            </a:r>
            <a:endParaRPr lang="fr-FR" sz="900" dirty="0"/>
          </a:p>
          <a:p>
            <a:r>
              <a:rPr lang="fr-FR" sz="900" dirty="0"/>
              <a:t>JOIN </a:t>
            </a:r>
            <a:r>
              <a:rPr lang="fr-FR" sz="900" dirty="0" err="1"/>
              <a:t>Departement</a:t>
            </a:r>
            <a:r>
              <a:rPr lang="fr-FR" sz="900" dirty="0"/>
              <a:t> D ON C.CODDEP = D.CODDEP</a:t>
            </a:r>
          </a:p>
          <a:p>
            <a:r>
              <a:rPr lang="fr-FR" sz="900" dirty="0"/>
              <a:t>JOIN </a:t>
            </a:r>
            <a:r>
              <a:rPr lang="fr-FR" sz="900" dirty="0" err="1"/>
              <a:t>Region</a:t>
            </a:r>
            <a:r>
              <a:rPr lang="fr-FR" sz="900" dirty="0"/>
              <a:t> R ON D.CODREG = R.CODREG</a:t>
            </a:r>
          </a:p>
          <a:p>
            <a:r>
              <a:rPr lang="fr-FR" sz="900" dirty="0"/>
              <a:t>WHERE </a:t>
            </a:r>
            <a:r>
              <a:rPr lang="fr-FR" sz="900" dirty="0" err="1"/>
              <a:t>B.Type_local</a:t>
            </a:r>
            <a:r>
              <a:rPr lang="fr-FR" sz="900" dirty="0"/>
              <a:t> = 'Appartement' AND </a:t>
            </a:r>
            <a:r>
              <a:rPr lang="fr-FR" sz="900" dirty="0" err="1"/>
              <a:t>B.Nombre_pieces_principales</a:t>
            </a:r>
            <a:r>
              <a:rPr lang="fr-FR" sz="900" dirty="0"/>
              <a:t> &gt; 4 AND </a:t>
            </a:r>
            <a:r>
              <a:rPr lang="fr-FR" sz="900" dirty="0" err="1"/>
              <a:t>B.Surface_carrez</a:t>
            </a:r>
            <a:r>
              <a:rPr lang="fr-FR" sz="900" dirty="0"/>
              <a:t> &gt; 0</a:t>
            </a:r>
          </a:p>
          <a:p>
            <a:r>
              <a:rPr lang="en-US" sz="900" dirty="0"/>
              <a:t>GROUP BY </a:t>
            </a:r>
            <a:r>
              <a:rPr lang="en-US" sz="900" dirty="0" err="1"/>
              <a:t>R.reg_nom</a:t>
            </a:r>
            <a:endParaRPr lang="fr-FR" sz="900" dirty="0"/>
          </a:p>
          <a:p>
            <a:r>
              <a:rPr lang="en-US" sz="900" dirty="0"/>
              <a:t>ORDER BY Prix_Moyen_m2_Appart_4plus DESC;</a:t>
            </a:r>
            <a:endParaRPr lang="fr-FR" sz="900" dirty="0"/>
          </a:p>
          <a:p>
            <a:pPr marL="177800" marR="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</a:pPr>
            <a:endParaRPr sz="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71C53B3-A099-B9A9-FC73-0AA536ABAC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358727"/>
              </p:ext>
            </p:extLst>
          </p:nvPr>
        </p:nvGraphicFramePr>
        <p:xfrm>
          <a:off x="3475108" y="1519849"/>
          <a:ext cx="4261002" cy="33394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30501">
                  <a:extLst>
                    <a:ext uri="{9D8B030D-6E8A-4147-A177-3AD203B41FA5}">
                      <a16:colId xmlns:a16="http://schemas.microsoft.com/office/drawing/2014/main" val="2663899741"/>
                    </a:ext>
                  </a:extLst>
                </a:gridCol>
                <a:gridCol w="2130501">
                  <a:extLst>
                    <a:ext uri="{9D8B030D-6E8A-4147-A177-3AD203B41FA5}">
                      <a16:colId xmlns:a16="http://schemas.microsoft.com/office/drawing/2014/main" val="3381442155"/>
                    </a:ext>
                  </a:extLst>
                </a:gridCol>
              </a:tblGrid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R.reg_nom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Prix_Moyen_m2_Appart_4plus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354328906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Ile-de-France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8014.51423991529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872148306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La Réunion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3641.81345264097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423377480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Corse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3104.88309401135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603588670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Provence-Alpes-Côte d'Azur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3029.6841084981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899498095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Auvergne-Rhône-Alpes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2803.71607409468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849519203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Nouvelle-Aquitaine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2334.97759362219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2290883156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Pays de la Loire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2272.24603037009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87667481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Bretagne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2220.55146350089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2414118296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Occitanie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1971.92849225279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2489050579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Normandie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1967.82410377057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339157393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Hauts-de-France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1946.24795125391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906106288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Grand Est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1520.34284279835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2169929842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Centre-Val de Loire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1392.99579156803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420830021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Bourgogne-Franche-Comté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1261.91772209391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905968590"/>
                  </a:ext>
                </a:extLst>
              </a:tr>
              <a:tr h="2055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>
                          <a:effectLst/>
                        </a:rPr>
                        <a:t>Martinique</a:t>
                      </a:r>
                      <a:endParaRPr lang="fr-FR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100" kern="100" dirty="0">
                          <a:effectLst/>
                        </a:rPr>
                        <a:t>573.480044759418</a:t>
                      </a:r>
                      <a:endParaRPr lang="fr-FR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42230647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9747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F261F94B-0C2B-16AB-1D0A-F33BA9905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997B6632-1EB4-837C-4B43-0649FCF81D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9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14B9BFB4-24D9-86DC-6B0C-3D5B87AE316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55972D41-8F81-B253-0212-243864DEB92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18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1A93757D-EF65-B467-90B8-0A7B6C6A3E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fr-FR" b="1" dirty="0"/>
              <a:t>Liste des communes ayant eu au moins 50 ventes au 1er trimestre</a:t>
            </a:r>
            <a:endParaRPr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4B9915F4-E01D-8C38-804F-A6A6750455EB}"/>
              </a:ext>
            </a:extLst>
          </p:cNvPr>
          <p:cNvSpPr txBox="1"/>
          <p:nvPr/>
        </p:nvSpPr>
        <p:spPr>
          <a:xfrm>
            <a:off x="427865" y="1489370"/>
            <a:ext cx="3086101" cy="292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fr-FR" sz="1100" b="1" dirty="0"/>
              <a:t>Code SQL</a:t>
            </a:r>
            <a:r>
              <a:rPr lang="fr-FR" sz="1100" dirty="0"/>
              <a:t> (1er trimestre = '2020-01-01' à '2020-03-31') :</a:t>
            </a:r>
          </a:p>
          <a:p>
            <a:r>
              <a:rPr lang="en-US" sz="1100" dirty="0"/>
              <a:t>text</a:t>
            </a:r>
            <a:endParaRPr lang="fr-FR" sz="1100" dirty="0"/>
          </a:p>
          <a:p>
            <a:r>
              <a:rPr lang="en-US" sz="1100" dirty="0"/>
              <a:t>SELECT C.COM, COUNT(*) AS </a:t>
            </a:r>
            <a:r>
              <a:rPr lang="en-US" sz="1100" dirty="0" err="1"/>
              <a:t>Nombre_Ventes</a:t>
            </a:r>
            <a:endParaRPr lang="fr-FR" sz="1100" dirty="0"/>
          </a:p>
          <a:p>
            <a:r>
              <a:rPr lang="fr-FR" sz="1100" dirty="0"/>
              <a:t>FROM Vente V</a:t>
            </a:r>
          </a:p>
          <a:p>
            <a:r>
              <a:rPr lang="fr-FR" sz="1100" dirty="0"/>
              <a:t>JOIN Bien B ON </a:t>
            </a:r>
            <a:r>
              <a:rPr lang="fr-FR" sz="1100" dirty="0" err="1"/>
              <a:t>V.Id_bien</a:t>
            </a:r>
            <a:r>
              <a:rPr lang="fr-FR" sz="1100" dirty="0"/>
              <a:t> = </a:t>
            </a:r>
            <a:r>
              <a:rPr lang="fr-FR" sz="1100" dirty="0" err="1"/>
              <a:t>B.Id_bien</a:t>
            </a:r>
            <a:endParaRPr lang="fr-FR" sz="1100" dirty="0"/>
          </a:p>
          <a:p>
            <a:r>
              <a:rPr lang="fr-FR" sz="1100" dirty="0"/>
              <a:t>JOIN Commune C ON </a:t>
            </a:r>
            <a:r>
              <a:rPr lang="fr-FR" sz="1100" dirty="0" err="1"/>
              <a:t>B.Id_codedep_codecommune</a:t>
            </a:r>
            <a:r>
              <a:rPr lang="fr-FR" sz="1100" dirty="0"/>
              <a:t> = </a:t>
            </a:r>
            <a:r>
              <a:rPr lang="fr-FR" sz="1100" dirty="0" err="1"/>
              <a:t>C.Id_codedep_codecommune</a:t>
            </a:r>
            <a:endParaRPr lang="fr-FR" sz="1100" dirty="0"/>
          </a:p>
          <a:p>
            <a:r>
              <a:rPr lang="en-US" sz="1100" dirty="0"/>
              <a:t>WHERE </a:t>
            </a:r>
            <a:r>
              <a:rPr lang="en-US" sz="1100" dirty="0" err="1"/>
              <a:t>V.Date_mutation</a:t>
            </a:r>
            <a:r>
              <a:rPr lang="en-US" sz="1100" dirty="0"/>
              <a:t> BETWEEN '2020-01-01' AND '2020-03-31'</a:t>
            </a:r>
            <a:endParaRPr lang="fr-FR" sz="1100" dirty="0"/>
          </a:p>
          <a:p>
            <a:r>
              <a:rPr lang="en-US" sz="1100" dirty="0"/>
              <a:t>GROUP BY C.COM</a:t>
            </a:r>
            <a:endParaRPr lang="fr-FR" sz="1100" dirty="0"/>
          </a:p>
          <a:p>
            <a:r>
              <a:rPr lang="en-US" sz="1100" dirty="0"/>
              <a:t>HAVING </a:t>
            </a:r>
            <a:r>
              <a:rPr lang="en-US" sz="1100" dirty="0" err="1"/>
              <a:t>Nombre_Ventes</a:t>
            </a:r>
            <a:r>
              <a:rPr lang="en-US" sz="1100" dirty="0"/>
              <a:t> &gt;= 50</a:t>
            </a:r>
            <a:endParaRPr lang="fr-FR" sz="1100" dirty="0"/>
          </a:p>
          <a:p>
            <a:r>
              <a:rPr lang="fr-FR" sz="1100" dirty="0"/>
              <a:t>ORDER BY </a:t>
            </a:r>
            <a:r>
              <a:rPr lang="fr-FR" sz="1100" dirty="0" err="1"/>
              <a:t>Nombre_Ventes</a:t>
            </a:r>
            <a:r>
              <a:rPr lang="fr-FR" sz="1100" dirty="0"/>
              <a:t> DESC;</a:t>
            </a:r>
          </a:p>
          <a:p>
            <a:pPr marL="177800" marR="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</a:pPr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0840CE5-185A-6372-0A8E-0D0A3332D8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151606"/>
              </p:ext>
            </p:extLst>
          </p:nvPr>
        </p:nvGraphicFramePr>
        <p:xfrm>
          <a:off x="3607210" y="1873394"/>
          <a:ext cx="4753018" cy="205854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76509">
                  <a:extLst>
                    <a:ext uri="{9D8B030D-6E8A-4147-A177-3AD203B41FA5}">
                      <a16:colId xmlns:a16="http://schemas.microsoft.com/office/drawing/2014/main" val="1390406566"/>
                    </a:ext>
                  </a:extLst>
                </a:gridCol>
                <a:gridCol w="2376509">
                  <a:extLst>
                    <a:ext uri="{9D8B030D-6E8A-4147-A177-3AD203B41FA5}">
                      <a16:colId xmlns:a16="http://schemas.microsoft.com/office/drawing/2014/main" val="1466848973"/>
                    </a:ext>
                  </a:extLst>
                </a:gridCol>
              </a:tblGrid>
              <a:tr h="21670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COM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Nombre_ventes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265458841"/>
                  </a:ext>
                </a:extLst>
              </a:tr>
              <a:tr h="21670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Paris 17e Arrondissement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283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174782591"/>
                  </a:ext>
                </a:extLst>
              </a:tr>
              <a:tr h="21670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Paris 15e Arrondissement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279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358055163"/>
                  </a:ext>
                </a:extLst>
              </a:tr>
              <a:tr h="21670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Paris 18e Arrondissement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271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926072571"/>
                  </a:ext>
                </a:extLst>
              </a:tr>
              <a:tr h="21670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Paris 11e Arrondissement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215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4236451734"/>
                  </a:ext>
                </a:extLst>
              </a:tr>
              <a:tr h="21670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Paris 16e Arrondissement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199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1724173193"/>
                  </a:ext>
                </a:extLst>
              </a:tr>
              <a:tr h="21670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Marseille 9e Arrondissement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198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159557696"/>
                  </a:ext>
                </a:extLst>
              </a:tr>
              <a:tr h="21670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Nice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196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3551970384"/>
                  </a:ext>
                </a:extLst>
              </a:tr>
              <a:tr h="21670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>
                          <a:effectLst/>
                        </a:rPr>
                        <a:t>Bordeaux</a:t>
                      </a:r>
                      <a:endParaRPr lang="fr-FR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1200" kern="100" dirty="0">
                          <a:effectLst/>
                        </a:rPr>
                        <a:t>189</a:t>
                      </a:r>
                      <a:endParaRPr lang="fr-FR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" marR="15240" marT="15240" marB="15240" anchor="ctr"/>
                </a:tc>
                <a:extLst>
                  <a:ext uri="{0D108BD9-81ED-4DB2-BD59-A6C34878D82A}">
                    <a16:rowId xmlns:a16="http://schemas.microsoft.com/office/drawing/2014/main" val="2588346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5206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920780AB-AAC8-F988-B768-9DF3B631A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EFE95294-57E3-2114-F23B-27C08A7A2D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10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6EAE8819-F261-A23C-2772-D12D7C833E2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19F346FA-80A8-E76D-ACA1-F3D0B7286D5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19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48A81AEB-F757-62BA-3AB4-BD7A25E81E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fr-FR" b="1" dirty="0"/>
              <a:t>Différence en pourcentage du prix au mètre carré entre un appartement de 2 pièces et un appartement de 3 pièces</a:t>
            </a:r>
            <a:endParaRPr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9194E350-4B0B-DED3-EA0F-807606B225AF}"/>
              </a:ext>
            </a:extLst>
          </p:cNvPr>
          <p:cNvSpPr txBox="1"/>
          <p:nvPr/>
        </p:nvSpPr>
        <p:spPr>
          <a:xfrm>
            <a:off x="390522" y="1552755"/>
            <a:ext cx="7148197" cy="3214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fr-FR" sz="1200" b="1" dirty="0"/>
              <a:t>Code SQL</a:t>
            </a:r>
            <a:r>
              <a:rPr lang="fr-FR" sz="1200" dirty="0"/>
              <a:t> :</a:t>
            </a:r>
          </a:p>
          <a:p>
            <a:pPr lvl="0"/>
            <a:endParaRPr lang="fr-FR" sz="1200" dirty="0"/>
          </a:p>
          <a:p>
            <a:r>
              <a:rPr lang="fr-FR" sz="1000" dirty="0"/>
              <a:t>SELECT </a:t>
            </a:r>
          </a:p>
          <a:p>
            <a:r>
              <a:rPr lang="fr-FR" sz="1000" dirty="0"/>
              <a:t>  ((SELECT AVG(V2.Valeur_fonciere / B2.Surface_carrez) FROM Vente V2 JOIN Bien B2 ON V2.Id_bien = B2.Id_bien WHERE B2.Type_local = 'Appartement' AND B2.Nombre_pieces_principales = 3 AND B2.Surface_carrez &gt; 0) - </a:t>
            </a:r>
          </a:p>
          <a:p>
            <a:r>
              <a:rPr lang="fr-FR" sz="1000" dirty="0"/>
              <a:t>   (SELECT AVG(V3.Valeur_fonciere / B3.Surface_carrez) FROM Vente V3 JOIN Bien B3 ON V3.Id_bien = B3.Id_bien WHERE B3.Type_local = 'Appartement' AND B3.Nombre_pieces_principales = 2 AND B3.Surface_carrez &gt; 0)) * 100.0 /</a:t>
            </a:r>
          </a:p>
          <a:p>
            <a:r>
              <a:rPr lang="fr-FR" sz="1000" dirty="0"/>
              <a:t>  (SELECT AVG(V3.Valeur_fonciere / B3.Surface_carrez) FROM Vente V3 JOIN Bien B3 ON V3.Id_bien = B3.Id_bien WHERE B3.Type_local = 'Appartement' AND B3.Nombre_pieces_principales = 2 AND B3.Surface_carrez &gt; 0) AS Difference_Pourcent_3vs2;</a:t>
            </a:r>
          </a:p>
          <a:p>
            <a:endParaRPr lang="fr-FR" sz="1200" dirty="0"/>
          </a:p>
          <a:p>
            <a:pPr lvl="0"/>
            <a:r>
              <a:rPr lang="fr-FR" sz="1200" b="1" dirty="0"/>
              <a:t>Résultat </a:t>
            </a:r>
            <a:r>
              <a:rPr lang="fr-FR" sz="1200" dirty="0"/>
              <a:t>: 17.07 (hausse pour 3 pièces)</a:t>
            </a:r>
          </a:p>
        </p:txBody>
      </p:sp>
    </p:spTree>
    <p:extLst>
      <p:ext uri="{BB962C8B-B14F-4D97-AF65-F5344CB8AC3E}">
        <p14:creationId xmlns:p14="http://schemas.microsoft.com/office/powerpoint/2010/main" val="336310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 txBox="1">
            <a:spLocks noGrp="1"/>
          </p:cNvSpPr>
          <p:nvPr>
            <p:ph type="title"/>
          </p:nvPr>
        </p:nvSpPr>
        <p:spPr>
          <a:xfrm>
            <a:off x="398533" y="981363"/>
            <a:ext cx="5506967" cy="911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/>
              <a:t>Contexte du projet</a:t>
            </a:r>
            <a:endParaRPr/>
          </a:p>
        </p:txBody>
      </p:sp>
      <p:sp>
        <p:nvSpPr>
          <p:cNvPr id="266" name="Google Shape;266;p34"/>
          <p:cNvSpPr txBox="1">
            <a:spLocks noGrp="1"/>
          </p:cNvSpPr>
          <p:nvPr>
            <p:ph type="body" idx="2"/>
          </p:nvPr>
        </p:nvSpPr>
        <p:spPr>
          <a:xfrm>
            <a:off x="398534" y="1922608"/>
            <a:ext cx="5506973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lang="fr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dirty="0"/>
          </a:p>
        </p:txBody>
      </p:sp>
      <p:sp>
        <p:nvSpPr>
          <p:cNvPr id="269" name="Google Shape;269;p34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270" name="Google Shape;270;p34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</a:t>
            </a:fld>
            <a:endParaRPr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30CD5B-4596-C475-A825-F5BE6D742F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98462" y="2256989"/>
            <a:ext cx="4554538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Réseau d'agences immobilières Laplace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Immo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Projet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DATAImmob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 Prévoir prix de vente des biens via données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Modification BD pour inclure régions/population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Outil : SQLite (open source, simple pour POC)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385A213C-E94C-FE92-C4C5-1D6CF2B0E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F9593CAC-B706-EAAC-D790-FB87E78973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11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56ACF05C-6AE0-DB8B-4443-F272EFD6EFE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787554A1-C38A-E36A-A447-90F2E965246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20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A272173F-2CE4-6F74-31E2-B3D50357E7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3898" y="1017749"/>
            <a:ext cx="5662920" cy="47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fr-FR" b="1" dirty="0"/>
              <a:t>Les moyennes de valeurs foncières pour le top 3 des communes des départements 6, 13, 33, 59 et 69</a:t>
            </a:r>
            <a:endParaRPr lang="fr-FR"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477658C0-862B-1FE2-8832-8585A41CCC59}"/>
              </a:ext>
            </a:extLst>
          </p:cNvPr>
          <p:cNvSpPr txBox="1"/>
          <p:nvPr/>
        </p:nvSpPr>
        <p:spPr>
          <a:xfrm>
            <a:off x="253897" y="1656080"/>
            <a:ext cx="3824335" cy="311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fr-FR" sz="1000" b="1" dirty="0"/>
              <a:t>Code SQL</a:t>
            </a:r>
            <a:r>
              <a:rPr lang="fr-FR" sz="1000" dirty="0"/>
              <a:t> (top 3 par ventes, par </a:t>
            </a:r>
            <a:r>
              <a:rPr lang="fr-FR" sz="1000" dirty="0" err="1"/>
              <a:t>dep</a:t>
            </a:r>
            <a:r>
              <a:rPr lang="fr-FR" sz="1000" dirty="0"/>
              <a:t>) :</a:t>
            </a:r>
          </a:p>
          <a:p>
            <a:r>
              <a:rPr lang="en-US" sz="1000" dirty="0"/>
              <a:t>WITH </a:t>
            </a:r>
            <a:r>
              <a:rPr lang="en-US" sz="1000" dirty="0" err="1"/>
              <a:t>CommunesClassees</a:t>
            </a:r>
            <a:r>
              <a:rPr lang="en-US" sz="1000" dirty="0"/>
              <a:t> AS (</a:t>
            </a:r>
            <a:endParaRPr lang="fr-FR" sz="1000" dirty="0"/>
          </a:p>
          <a:p>
            <a:r>
              <a:rPr lang="en-US" sz="1000" dirty="0"/>
              <a:t>    SELECT </a:t>
            </a:r>
            <a:endParaRPr lang="fr-FR" sz="1000" dirty="0"/>
          </a:p>
          <a:p>
            <a:r>
              <a:rPr lang="en-US" sz="1000" dirty="0"/>
              <a:t>        C.CODDEP, </a:t>
            </a:r>
            <a:endParaRPr lang="fr-FR" sz="1000" dirty="0"/>
          </a:p>
          <a:p>
            <a:r>
              <a:rPr lang="en-US" sz="1000" dirty="0"/>
              <a:t>        </a:t>
            </a:r>
            <a:r>
              <a:rPr lang="fr-FR" sz="1000" dirty="0"/>
              <a:t>C.COM AS Commune, </a:t>
            </a:r>
          </a:p>
          <a:p>
            <a:r>
              <a:rPr lang="fr-FR" sz="1000" dirty="0"/>
              <a:t>        AVG(</a:t>
            </a:r>
            <a:r>
              <a:rPr lang="fr-FR" sz="1000" dirty="0" err="1"/>
              <a:t>V.Valeur_fonciere</a:t>
            </a:r>
            <a:r>
              <a:rPr lang="fr-FR" sz="1000" dirty="0"/>
              <a:t>) AS </a:t>
            </a:r>
            <a:r>
              <a:rPr lang="fr-FR" sz="1000" dirty="0" err="1"/>
              <a:t>Moyenne_Valeur</a:t>
            </a:r>
            <a:r>
              <a:rPr lang="fr-FR" sz="1000" dirty="0"/>
              <a:t>,</a:t>
            </a:r>
          </a:p>
          <a:p>
            <a:r>
              <a:rPr lang="fr-FR" sz="1000" dirty="0"/>
              <a:t>        </a:t>
            </a:r>
            <a:r>
              <a:rPr lang="en-US" sz="1000" dirty="0"/>
              <a:t>RANK() OVER (PARTITION BY C.CODDEP ORDER BY AVG(</a:t>
            </a:r>
            <a:r>
              <a:rPr lang="en-US" sz="1000" dirty="0" err="1"/>
              <a:t>V.Valeur_fonciere</a:t>
            </a:r>
            <a:r>
              <a:rPr lang="en-US" sz="1000" dirty="0"/>
              <a:t>) DESC) as Rang</a:t>
            </a:r>
            <a:endParaRPr lang="fr-FR" sz="1000" dirty="0"/>
          </a:p>
          <a:p>
            <a:r>
              <a:rPr lang="en-US" sz="1000" dirty="0"/>
              <a:t>    </a:t>
            </a:r>
            <a:r>
              <a:rPr lang="fr-FR" sz="1000" dirty="0"/>
              <a:t>FROM Vente V</a:t>
            </a:r>
          </a:p>
          <a:p>
            <a:r>
              <a:rPr lang="fr-FR" sz="1000" dirty="0"/>
              <a:t>    JOIN Bien B ON </a:t>
            </a:r>
            <a:r>
              <a:rPr lang="fr-FR" sz="1000" dirty="0" err="1"/>
              <a:t>V.Id_bien</a:t>
            </a:r>
            <a:r>
              <a:rPr lang="fr-FR" sz="1000" dirty="0"/>
              <a:t> = </a:t>
            </a:r>
            <a:r>
              <a:rPr lang="fr-FR" sz="1000" dirty="0" err="1"/>
              <a:t>B.Id_bien</a:t>
            </a:r>
            <a:endParaRPr lang="fr-FR" sz="1000" dirty="0"/>
          </a:p>
          <a:p>
            <a:r>
              <a:rPr lang="fr-FR" sz="1000" dirty="0"/>
              <a:t>    JOIN Commune C ON </a:t>
            </a:r>
            <a:r>
              <a:rPr lang="fr-FR" sz="1000" dirty="0" err="1"/>
              <a:t>B.Id_codedep_codecommune</a:t>
            </a:r>
            <a:r>
              <a:rPr lang="fr-FR" sz="1000" dirty="0"/>
              <a:t> = </a:t>
            </a:r>
            <a:r>
              <a:rPr lang="fr-FR" sz="1000" dirty="0" err="1"/>
              <a:t>C.Id_codedep_codecommune</a:t>
            </a:r>
            <a:endParaRPr lang="fr-FR" sz="1000" dirty="0"/>
          </a:p>
          <a:p>
            <a:r>
              <a:rPr lang="fr-FR" sz="1000" dirty="0"/>
              <a:t>    </a:t>
            </a:r>
            <a:r>
              <a:rPr lang="en-US" sz="1000" dirty="0"/>
              <a:t>WHERE C.CODDEP IN ('6', '13', '33', '59', '69')</a:t>
            </a:r>
            <a:endParaRPr lang="fr-FR" sz="1000" dirty="0"/>
          </a:p>
          <a:p>
            <a:r>
              <a:rPr lang="en-US" sz="1000" dirty="0"/>
              <a:t>    GROUP BY C.CODDEP, C.COM</a:t>
            </a:r>
            <a:endParaRPr lang="fr-FR" sz="1000" dirty="0"/>
          </a:p>
          <a:p>
            <a:r>
              <a:rPr lang="fr-FR" sz="1000" dirty="0"/>
              <a:t>)</a:t>
            </a:r>
          </a:p>
          <a:p>
            <a:r>
              <a:rPr lang="fr-FR" sz="1000" dirty="0"/>
              <a:t>SELECT CODDEP, Commune, ROUND(</a:t>
            </a:r>
            <a:r>
              <a:rPr lang="fr-FR" sz="1000" dirty="0" err="1"/>
              <a:t>Moyenne_Valeur</a:t>
            </a:r>
            <a:r>
              <a:rPr lang="fr-FR" sz="1000" dirty="0"/>
              <a:t>, 2) AS </a:t>
            </a:r>
            <a:r>
              <a:rPr lang="fr-FR" sz="1000" dirty="0" err="1"/>
              <a:t>Moyenne_Valeur_Fonciere</a:t>
            </a:r>
            <a:endParaRPr lang="fr-FR" sz="1000" dirty="0"/>
          </a:p>
          <a:p>
            <a:r>
              <a:rPr lang="en-US" sz="1000" dirty="0"/>
              <a:t>FROM </a:t>
            </a:r>
            <a:r>
              <a:rPr lang="en-US" sz="1000" dirty="0" err="1"/>
              <a:t>CommunesClassees</a:t>
            </a:r>
            <a:endParaRPr lang="fr-FR" sz="1000" dirty="0"/>
          </a:p>
          <a:p>
            <a:r>
              <a:rPr lang="en-US" sz="1000" dirty="0"/>
              <a:t>WHERE Rang &lt;= 3</a:t>
            </a:r>
            <a:endParaRPr lang="fr-FR" sz="1000" dirty="0"/>
          </a:p>
          <a:p>
            <a:r>
              <a:rPr lang="en-US" sz="1000" dirty="0"/>
              <a:t>ORDER BY CODDEP, Rang;</a:t>
            </a:r>
            <a:endParaRPr lang="fr-FR" sz="10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5A9C1FA-6403-CDA4-2581-F26939938F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054764"/>
              </p:ext>
            </p:extLst>
          </p:nvPr>
        </p:nvGraphicFramePr>
        <p:xfrm>
          <a:off x="4078232" y="1489371"/>
          <a:ext cx="4074159" cy="353872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58053">
                  <a:extLst>
                    <a:ext uri="{9D8B030D-6E8A-4147-A177-3AD203B41FA5}">
                      <a16:colId xmlns:a16="http://schemas.microsoft.com/office/drawing/2014/main" val="1900338106"/>
                    </a:ext>
                  </a:extLst>
                </a:gridCol>
                <a:gridCol w="1358053">
                  <a:extLst>
                    <a:ext uri="{9D8B030D-6E8A-4147-A177-3AD203B41FA5}">
                      <a16:colId xmlns:a16="http://schemas.microsoft.com/office/drawing/2014/main" val="1162023677"/>
                    </a:ext>
                  </a:extLst>
                </a:gridCol>
                <a:gridCol w="1358053">
                  <a:extLst>
                    <a:ext uri="{9D8B030D-6E8A-4147-A177-3AD203B41FA5}">
                      <a16:colId xmlns:a16="http://schemas.microsoft.com/office/drawing/2014/main" val="3280908658"/>
                    </a:ext>
                  </a:extLst>
                </a:gridCol>
              </a:tblGrid>
              <a:tr h="234435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600" kern="100">
                          <a:effectLst/>
                        </a:rPr>
                        <a:t>CODEP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600" kern="100">
                          <a:effectLst/>
                        </a:rPr>
                        <a:t>Commune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600" kern="100">
                          <a:effectLst/>
                        </a:rPr>
                        <a:t>Moyenne_Valeur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2520550393"/>
                  </a:ext>
                </a:extLst>
              </a:tr>
              <a:tr h="234435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13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Gignac-la-Nerthe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330000.0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678255562"/>
                  </a:ext>
                </a:extLst>
              </a:tr>
              <a:tr h="234435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13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Saint-Savournin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 dirty="0">
                          <a:effectLst/>
                        </a:rPr>
                        <a:t>314425.0</a:t>
                      </a:r>
                      <a:endParaRPr lang="fr-FR" sz="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786310289"/>
                  </a:ext>
                </a:extLst>
              </a:tr>
              <a:tr h="234435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13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Cassis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307556.75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202235724"/>
                  </a:ext>
                </a:extLst>
              </a:tr>
              <a:tr h="234435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33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Lège-Cap-Ferret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559273.95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315741551"/>
                  </a:ext>
                </a:extLst>
              </a:tr>
              <a:tr h="124624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33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Vayres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335000.0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088661010"/>
                  </a:ext>
                </a:extLst>
              </a:tr>
              <a:tr h="234435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33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Arcachon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302157.03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4232845831"/>
                  </a:ext>
                </a:extLst>
              </a:tr>
              <a:tr h="124624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59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Bersée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 dirty="0">
                          <a:effectLst/>
                        </a:rPr>
                        <a:t>433202.0</a:t>
                      </a:r>
                      <a:endParaRPr lang="fr-FR" sz="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60731990"/>
                  </a:ext>
                </a:extLst>
              </a:tr>
              <a:tr h="124624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59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 dirty="0">
                          <a:effectLst/>
                        </a:rPr>
                        <a:t>Cysoing</a:t>
                      </a:r>
                      <a:endParaRPr lang="fr-FR" sz="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408550.0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2333012796"/>
                  </a:ext>
                </a:extLst>
              </a:tr>
              <a:tr h="124624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59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Bondues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 dirty="0">
                          <a:effectLst/>
                        </a:rPr>
                        <a:t>318150.0</a:t>
                      </a:r>
                      <a:endParaRPr lang="fr-FR" sz="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743811059"/>
                  </a:ext>
                </a:extLst>
              </a:tr>
              <a:tr h="344247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6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 dirty="0">
                          <a:effectLst/>
                        </a:rPr>
                        <a:t>Saint-Jean-Cap-Ferrat</a:t>
                      </a:r>
                      <a:endParaRPr lang="fr-FR" sz="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968750.0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655599120"/>
                  </a:ext>
                </a:extLst>
              </a:tr>
              <a:tr h="124624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6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 dirty="0">
                          <a:effectLst/>
                        </a:rPr>
                        <a:t>Eze</a:t>
                      </a:r>
                      <a:endParaRPr lang="fr-FR" sz="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655000.0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388587483"/>
                  </a:ext>
                </a:extLst>
              </a:tr>
              <a:tr h="234435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6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Mouans-Sartoux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476898.1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2710481392"/>
                  </a:ext>
                </a:extLst>
              </a:tr>
              <a:tr h="234435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69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 dirty="0">
                          <a:effectLst/>
                        </a:rPr>
                        <a:t>Ville-sur-Jarnioux</a:t>
                      </a:r>
                      <a:endParaRPr lang="fr-FR" sz="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485300.0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684737552"/>
                  </a:ext>
                </a:extLst>
              </a:tr>
              <a:tr h="344247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69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Lyon 2e Arrondissement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455412.61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060542079"/>
                  </a:ext>
                </a:extLst>
              </a:tr>
              <a:tr h="344247"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69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>
                          <a:effectLst/>
                        </a:rPr>
                        <a:t>Lyon 6e Arrondissement</a:t>
                      </a:r>
                      <a:endParaRPr lang="fr-FR" sz="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tc>
                  <a:txBody>
                    <a:bodyPr/>
                    <a:lstStyle/>
                    <a:p>
                      <a:pPr marL="45720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600" kern="100" dirty="0">
                          <a:effectLst/>
                        </a:rPr>
                        <a:t>443967.58</a:t>
                      </a:r>
                      <a:endParaRPr lang="fr-FR" sz="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88" marR="13488" marT="13488" marB="13488" anchor="ctr"/>
                </a:tc>
                <a:extLst>
                  <a:ext uri="{0D108BD9-81ED-4DB2-BD59-A6C34878D82A}">
                    <a16:rowId xmlns:a16="http://schemas.microsoft.com/office/drawing/2014/main" val="12565650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64362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>
          <a:extLst>
            <a:ext uri="{FF2B5EF4-FFF2-40B4-BE49-F238E27FC236}">
              <a16:creationId xmlns:a16="http://schemas.microsoft.com/office/drawing/2014/main" id="{BF79470F-03C8-8FCC-B562-05FC35259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>
            <a:extLst>
              <a:ext uri="{FF2B5EF4-FFF2-40B4-BE49-F238E27FC236}">
                <a16:creationId xmlns:a16="http://schemas.microsoft.com/office/drawing/2014/main" id="{A145443C-B07C-FC28-BD29-E96DE021F0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6249917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 dirty="0"/>
              <a:t>Requête 12</a:t>
            </a:r>
            <a:endParaRPr dirty="0"/>
          </a:p>
        </p:txBody>
      </p:sp>
      <p:sp>
        <p:nvSpPr>
          <p:cNvPr id="342" name="Google Shape;342;p42">
            <a:extLst>
              <a:ext uri="{FF2B5EF4-FFF2-40B4-BE49-F238E27FC236}">
                <a16:creationId xmlns:a16="http://schemas.microsoft.com/office/drawing/2014/main" id="{70DB7BED-6687-9583-3186-712B6580472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Ajouter un pied de page</a:t>
            </a:r>
            <a:endParaRPr/>
          </a:p>
        </p:txBody>
      </p:sp>
      <p:sp>
        <p:nvSpPr>
          <p:cNvPr id="343" name="Google Shape;343;p42">
            <a:extLst>
              <a:ext uri="{FF2B5EF4-FFF2-40B4-BE49-F238E27FC236}">
                <a16:creationId xmlns:a16="http://schemas.microsoft.com/office/drawing/2014/main" id="{1F873216-2CF7-4375-348F-0DDEDEEBCBA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21</a:t>
            </a:fld>
            <a:endParaRPr/>
          </a:p>
        </p:txBody>
      </p:sp>
      <p:sp>
        <p:nvSpPr>
          <p:cNvPr id="344" name="Google Shape;344;p42">
            <a:extLst>
              <a:ext uri="{FF2B5EF4-FFF2-40B4-BE49-F238E27FC236}">
                <a16:creationId xmlns:a16="http://schemas.microsoft.com/office/drawing/2014/main" id="{9C1955C8-1E3B-AC64-5272-DAD3FDC7A5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90370" y="1032699"/>
            <a:ext cx="5526447" cy="45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fr-FR" b="1" dirty="0"/>
              <a:t>Les 20 communes avec le plus de transactions pour 1000 habitants pour les communes qui dépassent les 10 000 habitants</a:t>
            </a:r>
            <a:endParaRPr dirty="0"/>
          </a:p>
        </p:txBody>
      </p:sp>
      <p:sp>
        <p:nvSpPr>
          <p:cNvPr id="345" name="Google Shape;345;p42">
            <a:extLst>
              <a:ext uri="{FF2B5EF4-FFF2-40B4-BE49-F238E27FC236}">
                <a16:creationId xmlns:a16="http://schemas.microsoft.com/office/drawing/2014/main" id="{A80664A2-D1B5-6BE1-FC72-E52EEFCCD16B}"/>
              </a:ext>
            </a:extLst>
          </p:cNvPr>
          <p:cNvSpPr txBox="1"/>
          <p:nvPr/>
        </p:nvSpPr>
        <p:spPr>
          <a:xfrm>
            <a:off x="390523" y="1605279"/>
            <a:ext cx="3399157" cy="2983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fr-FR" sz="1100" b="1" dirty="0"/>
              <a:t>Code SQL</a:t>
            </a:r>
            <a:r>
              <a:rPr lang="fr-FR" sz="1100" dirty="0"/>
              <a:t> (transactions / (PMUN / 1000), filtre PMUN &gt;10000) :</a:t>
            </a:r>
          </a:p>
          <a:p>
            <a:r>
              <a:rPr lang="en-US" sz="1100" dirty="0"/>
              <a:t>text</a:t>
            </a:r>
            <a:endParaRPr lang="fr-FR" sz="1100" dirty="0"/>
          </a:p>
          <a:p>
            <a:r>
              <a:rPr lang="en-US" sz="1100" dirty="0"/>
              <a:t>SELECT C.COM, COUNT(*) / (C.PMUN / 1000.0) AS Transactions_par_1000_Hab</a:t>
            </a:r>
            <a:endParaRPr lang="fr-FR" sz="1100" dirty="0"/>
          </a:p>
          <a:p>
            <a:r>
              <a:rPr lang="fr-FR" sz="1100" dirty="0"/>
              <a:t>FROM Vente V</a:t>
            </a:r>
          </a:p>
          <a:p>
            <a:r>
              <a:rPr lang="fr-FR" sz="1100" dirty="0"/>
              <a:t>JOIN Bien B ON </a:t>
            </a:r>
            <a:r>
              <a:rPr lang="fr-FR" sz="1100" dirty="0" err="1"/>
              <a:t>V.Id_bien</a:t>
            </a:r>
            <a:r>
              <a:rPr lang="fr-FR" sz="1100" dirty="0"/>
              <a:t> = </a:t>
            </a:r>
            <a:r>
              <a:rPr lang="fr-FR" sz="1100" dirty="0" err="1"/>
              <a:t>B.Id_bien</a:t>
            </a:r>
            <a:endParaRPr lang="fr-FR" sz="1100" dirty="0"/>
          </a:p>
          <a:p>
            <a:r>
              <a:rPr lang="fr-FR" sz="1100" dirty="0"/>
              <a:t>JOIN Commune C ON </a:t>
            </a:r>
            <a:r>
              <a:rPr lang="fr-FR" sz="1100" dirty="0" err="1"/>
              <a:t>B.Id_codedep_codecommune</a:t>
            </a:r>
            <a:r>
              <a:rPr lang="fr-FR" sz="1100" dirty="0"/>
              <a:t> = </a:t>
            </a:r>
            <a:r>
              <a:rPr lang="fr-FR" sz="1100" dirty="0" err="1"/>
              <a:t>C.Id_codedep_codecommune</a:t>
            </a:r>
            <a:endParaRPr lang="fr-FR" sz="1100" dirty="0"/>
          </a:p>
          <a:p>
            <a:r>
              <a:rPr lang="en-US" sz="1100" dirty="0"/>
              <a:t>WHERE C.PMUN &gt; 10000</a:t>
            </a:r>
            <a:endParaRPr lang="fr-FR" sz="1100" dirty="0"/>
          </a:p>
          <a:p>
            <a:r>
              <a:rPr lang="en-US" sz="1100" dirty="0"/>
              <a:t>GROUP BY C.COM</a:t>
            </a:r>
            <a:endParaRPr lang="fr-FR" sz="1100" dirty="0"/>
          </a:p>
          <a:p>
            <a:r>
              <a:rPr lang="en-US" sz="1100" dirty="0"/>
              <a:t>ORDER BY Transactions_par_1000_Hab DESC</a:t>
            </a:r>
            <a:endParaRPr lang="fr-FR" sz="1100" dirty="0"/>
          </a:p>
          <a:p>
            <a:r>
              <a:rPr lang="fr-FR" sz="1100" dirty="0"/>
              <a:t>LIMIT 20;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C753B3C-5346-4903-3B37-0FEF26DE8E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4484413"/>
              </p:ext>
            </p:extLst>
          </p:nvPr>
        </p:nvGraphicFramePr>
        <p:xfrm>
          <a:off x="3789680" y="1605279"/>
          <a:ext cx="4417628" cy="31429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08814">
                  <a:extLst>
                    <a:ext uri="{9D8B030D-6E8A-4147-A177-3AD203B41FA5}">
                      <a16:colId xmlns:a16="http://schemas.microsoft.com/office/drawing/2014/main" val="1879907023"/>
                    </a:ext>
                  </a:extLst>
                </a:gridCol>
                <a:gridCol w="2208814">
                  <a:extLst>
                    <a:ext uri="{9D8B030D-6E8A-4147-A177-3AD203B41FA5}">
                      <a16:colId xmlns:a16="http://schemas.microsoft.com/office/drawing/2014/main" val="3127469191"/>
                    </a:ext>
                  </a:extLst>
                </a:gridCol>
              </a:tblGrid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Avon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8.27185334227588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1805819893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Paris 2e Arrondissement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7.91849965269738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2170998907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Roquebrune-Cap-Martin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6.85411636420282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3104043680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Paris 1er Arrondissement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6.3454168499089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2539330673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Talence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6.11592879963487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1688226806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La Baule-Escoublac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5.96739464780068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1765607473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Tournon-sur-Rhône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5.93108642440218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4024247214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Arcachon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5.24505588993981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3155092641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Paris 3e Arrondissement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5.20205731080088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272011703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La Londe-les-Maures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4.98073489333709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323538179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Saint-Cyr-l'Ecole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4.95149555375909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3824200582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Chilly-Mazarin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4.94400161436787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3874759020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Paris 4e Arrondissement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4.87453228519447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4252443777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Sanary-sur-Mer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4.61839066848244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2308831274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Paris 8e Arrondissement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4.51549572290001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2080066748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Pornichet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4.39816892559016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1562812639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Saint-Cyr-sur-Mer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4.35388366422849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668151490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Saint-Hilaire-de-Riez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4.33743471718155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3203534418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Dax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4.17406323465912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3061188406"/>
                  </a:ext>
                </a:extLst>
              </a:tr>
              <a:tr h="1571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>
                          <a:effectLst/>
                        </a:rPr>
                        <a:t>Paris 9e Arrondissement</a:t>
                      </a:r>
                      <a:endParaRPr lang="fr-FR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fr-FR" sz="800" kern="100" dirty="0">
                          <a:effectLst/>
                        </a:rPr>
                        <a:t>4.13154299803418</a:t>
                      </a:r>
                      <a:endParaRPr lang="fr-FR" sz="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90" marR="10790" marT="10790" marB="10790" anchor="ctr"/>
                </a:tc>
                <a:extLst>
                  <a:ext uri="{0D108BD9-81ED-4DB2-BD59-A6C34878D82A}">
                    <a16:rowId xmlns:a16="http://schemas.microsoft.com/office/drawing/2014/main" val="2416598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1240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3" descr="Hexagone de couleur foncée unie au milieu d’accentuation d’image"/>
          <p:cNvSpPr/>
          <p:nvPr/>
        </p:nvSpPr>
        <p:spPr>
          <a:xfrm rot="-5400000">
            <a:off x="2009777" y="1791686"/>
            <a:ext cx="1809749" cy="1560129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43"/>
          <p:cNvSpPr txBox="1">
            <a:spLocks noGrp="1"/>
          </p:cNvSpPr>
          <p:nvPr>
            <p:ph type="ctrTitle"/>
          </p:nvPr>
        </p:nvSpPr>
        <p:spPr>
          <a:xfrm>
            <a:off x="4781791" y="1504563"/>
            <a:ext cx="3640180" cy="1212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</a:pPr>
            <a:r>
              <a:rPr lang="fr"/>
              <a:t>Merci !</a:t>
            </a:r>
            <a:endParaRPr/>
          </a:p>
        </p:txBody>
      </p:sp>
      <p:pic>
        <p:nvPicPr>
          <p:cNvPr id="354" name="Google Shape;354;p43" descr="https://lh5.googleusercontent.com/TcdnvzxQ7ulQo8GiFwfIKujloK6EfAJv7ikP-EvnfdTVQnROS3WXw6XSx9Cpd73e_l7GCUAnbxroB-qlzG2fvYdCyl-Y5QZ95MpiD-GfDN-4taJyHRqsr3vOZzc3ONTBu52b0HIdUOMeHvdHiA_5tD0"/>
          <p:cNvPicPr preferRelativeResize="0"/>
          <p:nvPr/>
        </p:nvPicPr>
        <p:blipFill rotWithShape="1">
          <a:blip r:embed="rId3">
            <a:alphaModFix/>
          </a:blip>
          <a:srcRect l="11387" t="12667" r="63940" b="13973"/>
          <a:stretch/>
        </p:blipFill>
        <p:spPr>
          <a:xfrm>
            <a:off x="1980103" y="1578297"/>
            <a:ext cx="1801842" cy="1779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4689794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fr" b="0"/>
              <a:t>La stratégie de sauvegarde et la conformité RGPD</a:t>
            </a:r>
            <a:endParaRPr b="0"/>
          </a:p>
        </p:txBody>
      </p:sp>
      <p:sp>
        <p:nvSpPr>
          <p:cNvPr id="278" name="Google Shape;278;p35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Ajouter un pied de page</a:t>
            </a:r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900" b="0" i="0" u="none" strike="noStrike" cap="none">
              <a:solidFill>
                <a:srgbClr val="9E9E9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63007C-2E26-6417-F1DE-A43E76419E5C}"/>
              </a:ext>
            </a:extLst>
          </p:cNvPr>
          <p:cNvSpPr>
            <a:spLocks noGrp="1" noChangeArrowheads="1"/>
          </p:cNvSpPr>
          <p:nvPr>
            <p:ph type="body" idx="2"/>
          </p:nvPr>
        </p:nvSpPr>
        <p:spPr bwMode="auto">
          <a:xfrm>
            <a:off x="742847" y="1645092"/>
            <a:ext cx="737245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Sauvegarde : Exports réguliers CSV/SQL (ex. : backup hebdo)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RGPD : Pas de données personnelles (ex. : exclus noms acquéreurs) ; minimisation (seulement données nécessaires pour prix) ; anonymisation codes géo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6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4689794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</a:pPr>
            <a:r>
              <a:rPr lang="fr" b="0"/>
              <a:t>Les données initiales</a:t>
            </a:r>
            <a:endParaRPr b="0"/>
          </a:p>
        </p:txBody>
      </p:sp>
      <p:sp>
        <p:nvSpPr>
          <p:cNvPr id="287" name="Google Shape;287;p36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Ajouter un pied de page</a:t>
            </a:r>
            <a:endParaRPr/>
          </a:p>
        </p:txBody>
      </p:sp>
      <p:sp>
        <p:nvSpPr>
          <p:cNvPr id="288" name="Google Shape;288;p36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900" b="0" i="0" u="none" strike="noStrike" cap="none">
              <a:solidFill>
                <a:srgbClr val="9E9E9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528440-E09F-8316-47FC-732233F0A461}"/>
              </a:ext>
            </a:extLst>
          </p:cNvPr>
          <p:cNvSpPr>
            <a:spLocks noGrp="1" noChangeArrowheads="1"/>
          </p:cNvSpPr>
          <p:nvPr>
            <p:ph type="body" idx="2"/>
          </p:nvPr>
        </p:nvSpPr>
        <p:spPr bwMode="auto">
          <a:xfrm>
            <a:off x="555170" y="1424915"/>
            <a:ext cx="876935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DVF : Transactions foncières (prix, adresses, surfaces)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INSEE : Population communes (PMUN, PTOT)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Référentiel géo : Régions/départements/communes (codes,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coords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>
            <a:spLocks noGrp="1"/>
          </p:cNvSpPr>
          <p:nvPr>
            <p:ph type="title"/>
          </p:nvPr>
        </p:nvSpPr>
        <p:spPr>
          <a:xfrm>
            <a:off x="389008" y="156772"/>
            <a:ext cx="7711052" cy="490928"/>
          </a:xfrm>
        </p:spPr>
        <p:txBody>
          <a:bodyPr spcFirstLastPara="1" wrap="square" lIns="68575" tIns="34275" rIns="68575" bIns="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fr" b="0" dirty="0"/>
              <a:t>L’extrait du dictionnaire des données</a:t>
            </a:r>
            <a:endParaRPr lang="fr-FR" b="0" dirty="0"/>
          </a:p>
        </p:txBody>
      </p:sp>
      <p:sp>
        <p:nvSpPr>
          <p:cNvPr id="296" name="Google Shape;296;p37"/>
          <p:cNvSpPr txBox="1">
            <a:spLocks noGrp="1"/>
          </p:cNvSpPr>
          <p:nvPr>
            <p:ph type="ftr" idx="4294967295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fr-FR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Ajouter un pied de page</a:t>
            </a:r>
            <a:endParaRPr lang="fr-FR"/>
          </a:p>
        </p:txBody>
      </p:sp>
      <p:sp>
        <p:nvSpPr>
          <p:cNvPr id="297" name="Google Shape;297;p37" hidden="1"/>
          <p:cNvSpPr txBox="1">
            <a:spLocks noGrp="1"/>
          </p:cNvSpPr>
          <p:nvPr>
            <p:ph type="sldNum" idx="4294967295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fr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fr" b="0" i="0" u="none" strike="noStrike" cap="none">
              <a:solidFill>
                <a:srgbClr val="9E9E9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A3A99A-C577-682F-E921-538C889C1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196" y="657674"/>
            <a:ext cx="6474562" cy="16079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E596CD-5951-EAD6-8459-7B868458B4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71750"/>
            <a:ext cx="3644034" cy="17486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2CEA45-E33C-68EC-E443-897995D67F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0413" y="2571750"/>
            <a:ext cx="5330871" cy="16079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4689794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fr" b="0"/>
              <a:t>Le schéma relationnel normalisé</a:t>
            </a:r>
            <a:endParaRPr b="0"/>
          </a:p>
        </p:txBody>
      </p:sp>
      <p:sp>
        <p:nvSpPr>
          <p:cNvPr id="305" name="Google Shape;305;p38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Ajouter un pied de page</a:t>
            </a:r>
            <a:endParaRPr/>
          </a:p>
        </p:txBody>
      </p:sp>
      <p:sp>
        <p:nvSpPr>
          <p:cNvPr id="306" name="Google Shape;306;p38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900" b="0" i="0" u="none" strike="noStrike" cap="none">
              <a:solidFill>
                <a:srgbClr val="9E9E9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412385-38BC-05FA-1375-FB2D79C4C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3059"/>
            <a:ext cx="4689794" cy="2578892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70B98885-B9D5-0004-4829-89345AF146C2}"/>
              </a:ext>
            </a:extLst>
          </p:cNvPr>
          <p:cNvSpPr>
            <a:spLocks noGrp="1" noChangeArrowheads="1"/>
          </p:cNvSpPr>
          <p:nvPr>
            <p:ph type="body" idx="2"/>
          </p:nvPr>
        </p:nvSpPr>
        <p:spPr bwMode="auto">
          <a:xfrm>
            <a:off x="4875602" y="886123"/>
            <a:ext cx="2744398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fr-FR" altLang="fr-FR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Tables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Region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(CODREG PK,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reg_nom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Departement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(CODDEP PK,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dep_nom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CODREG FK)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Commune (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Id_codedep_codecommune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PK, COM, PMUN, PTOT,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Geolocalisation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CODDEP FK)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Bien (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Id_bien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AUTO PK,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No_voie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B_T_Q,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Type_voie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Voie,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Surface_carrez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Surface_reelle_bati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Nombre_pieces_principales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Type_Local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Id_codedep_codecommune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FK)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Vente (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Id_vente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AUTO PK,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Date_mutation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Nature_mutation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Valeur_fonciere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Id_bien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FK)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"/>
          <p:cNvSpPr txBox="1">
            <a:spLocks noGrp="1"/>
          </p:cNvSpPr>
          <p:nvPr>
            <p:ph type="title"/>
          </p:nvPr>
        </p:nvSpPr>
        <p:spPr>
          <a:xfrm>
            <a:off x="55201" y="0"/>
            <a:ext cx="4714344" cy="1191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alibri"/>
              <a:buNone/>
            </a:pPr>
            <a:r>
              <a:rPr lang="fr" sz="2700" b="0" dirty="0"/>
              <a:t>La base de données avec les tables créées et les données chargées</a:t>
            </a:r>
            <a:endParaRPr sz="2700" b="0" dirty="0"/>
          </a:p>
        </p:txBody>
      </p:sp>
      <p:sp>
        <p:nvSpPr>
          <p:cNvPr id="314" name="Google Shape;314;p39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Ajouter un pied de page</a:t>
            </a:r>
            <a:endParaRPr/>
          </a:p>
        </p:txBody>
      </p:sp>
      <p:sp>
        <p:nvSpPr>
          <p:cNvPr id="315" name="Google Shape;315;p39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900" b="0" i="0" u="none" strike="noStrike" cap="none">
              <a:solidFill>
                <a:srgbClr val="9E9E9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DAEED0-B549-5185-73CE-C77214FBE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1" y="3151824"/>
            <a:ext cx="1342468" cy="19916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B3F5D5E-0B44-BAF7-7E0D-74459F413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67538"/>
            <a:ext cx="3182970" cy="19031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390AD22-D4FA-0D06-752C-6A6BE8E551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0348" y="1084884"/>
            <a:ext cx="2801741" cy="20922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842E72-94D7-9F11-1A7A-4A76268ED1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9467" y="1084884"/>
            <a:ext cx="1379517" cy="309498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C82ED85-700D-26BA-34A8-1AE20CF2ED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64975" y="3151824"/>
            <a:ext cx="1358067" cy="19916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0"/>
          <p:cNvSpPr txBox="1">
            <a:spLocks noGrp="1"/>
          </p:cNvSpPr>
          <p:nvPr>
            <p:ph type="title"/>
          </p:nvPr>
        </p:nvSpPr>
        <p:spPr>
          <a:xfrm>
            <a:off x="389008" y="156771"/>
            <a:ext cx="4689794" cy="860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</a:pPr>
            <a:r>
              <a:rPr lang="fr" sz="2400" b="0"/>
              <a:t>Les requêtes ou screenshot qui permettent de démontrer le bon chargement des données</a:t>
            </a:r>
            <a:endParaRPr sz="2400" b="0"/>
          </a:p>
        </p:txBody>
      </p:sp>
      <p:sp>
        <p:nvSpPr>
          <p:cNvPr id="322" name="Google Shape;322;p40"/>
          <p:cNvSpPr txBox="1">
            <a:spLocks noGrp="1"/>
          </p:cNvSpPr>
          <p:nvPr>
            <p:ph type="body" idx="2"/>
          </p:nvPr>
        </p:nvSpPr>
        <p:spPr>
          <a:xfrm>
            <a:off x="390523" y="1552755"/>
            <a:ext cx="6978592" cy="3035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r>
              <a:rPr lang="fr-FR" dirty="0"/>
              <a:t>Requête exemple : SELECT COUNT(*) FROM Vente ; (résultat: 43520)</a:t>
            </a:r>
          </a:p>
          <a:p>
            <a:r>
              <a:rPr lang="fr-FR" dirty="0"/>
              <a:t>Requête exemple : SELECT COUNT(*) FROM Bien ; (résultat: 34169)</a:t>
            </a:r>
          </a:p>
          <a:p>
            <a:r>
              <a:rPr lang="fr-FR" dirty="0"/>
              <a:t>Requête exemple : SELECT COUNT(*) FROM </a:t>
            </a:r>
            <a:r>
              <a:rPr lang="fr-FR" dirty="0" err="1"/>
              <a:t>Region</a:t>
            </a:r>
            <a:r>
              <a:rPr lang="fr-FR" dirty="0"/>
              <a:t> ; (résultat: 19)</a:t>
            </a:r>
          </a:p>
          <a:p>
            <a:r>
              <a:rPr lang="fr-FR" dirty="0"/>
              <a:t>Requête exemple : SELECT COUNT(*) FROM </a:t>
            </a:r>
            <a:r>
              <a:rPr lang="fr-FR" dirty="0" err="1"/>
              <a:t>Departement</a:t>
            </a:r>
            <a:r>
              <a:rPr lang="fr-FR" dirty="0"/>
              <a:t> ; (résultat: 109)</a:t>
            </a:r>
          </a:p>
          <a:p>
            <a:r>
              <a:rPr lang="fr-FR" dirty="0"/>
              <a:t>Requête exemple : SELECT COUNT(*) FROM Commune ; (résultat: 34991)</a:t>
            </a:r>
          </a:p>
          <a:p>
            <a:endParaRPr lang="fr-FR" dirty="0"/>
          </a:p>
          <a:p>
            <a:endParaRPr lang="fr-FR" dirty="0">
              <a:effectLst/>
            </a:endParaRPr>
          </a:p>
        </p:txBody>
      </p:sp>
      <p:sp>
        <p:nvSpPr>
          <p:cNvPr id="323" name="Google Shape;323;p40"/>
          <p:cNvSpPr txBox="1">
            <a:spLocks noGrp="1"/>
          </p:cNvSpPr>
          <p:nvPr>
            <p:ph type="ftr" idx="11"/>
          </p:nvPr>
        </p:nvSpPr>
        <p:spPr>
          <a:xfrm>
            <a:off x="253897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Ajouter un pied de page</a:t>
            </a:r>
            <a:endParaRPr/>
          </a:p>
        </p:txBody>
      </p:sp>
      <p:sp>
        <p:nvSpPr>
          <p:cNvPr id="324" name="Google Shape;324;p40"/>
          <p:cNvSpPr txBox="1">
            <a:spLocks noGrp="1"/>
          </p:cNvSpPr>
          <p:nvPr>
            <p:ph type="sldNum" idx="12"/>
          </p:nvPr>
        </p:nvSpPr>
        <p:spPr>
          <a:xfrm>
            <a:off x="8360228" y="4767263"/>
            <a:ext cx="5551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900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900" b="0" i="0" u="none" strike="noStrike" cap="none">
              <a:solidFill>
                <a:srgbClr val="9E9E9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 descr="Hexagone de couleur foncée unie au milieu d’accentuation d’image"/>
          <p:cNvSpPr/>
          <p:nvPr/>
        </p:nvSpPr>
        <p:spPr>
          <a:xfrm rot="-5400000">
            <a:off x="2009777" y="1791686"/>
            <a:ext cx="1809749" cy="1560129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41"/>
          <p:cNvSpPr txBox="1">
            <a:spLocks noGrp="1"/>
          </p:cNvSpPr>
          <p:nvPr>
            <p:ph type="title"/>
          </p:nvPr>
        </p:nvSpPr>
        <p:spPr>
          <a:xfrm>
            <a:off x="4712882" y="1490565"/>
            <a:ext cx="3683725" cy="1342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Calibri"/>
              <a:buNone/>
            </a:pPr>
            <a:r>
              <a:rPr lang="fr" b="0">
                <a:latin typeface="Calibri"/>
                <a:ea typeface="Calibri"/>
                <a:cs typeface="Calibri"/>
                <a:sym typeface="Calibri"/>
              </a:rPr>
              <a:t>Requêtes SQL et résultats</a:t>
            </a:r>
            <a:endParaRPr/>
          </a:p>
        </p:txBody>
      </p:sp>
      <p:sp>
        <p:nvSpPr>
          <p:cNvPr id="333" name="Google Shape;333;p41" descr="Hexagone de couleur foncée unie au milieu d’accentuation d’image"/>
          <p:cNvSpPr/>
          <p:nvPr/>
        </p:nvSpPr>
        <p:spPr>
          <a:xfrm rot="-5400000">
            <a:off x="2009777" y="1791686"/>
            <a:ext cx="1809749" cy="1560129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41"/>
          <p:cNvSpPr txBox="1">
            <a:spLocks noGrp="1"/>
          </p:cNvSpPr>
          <p:nvPr>
            <p:ph type="body" idx="1"/>
          </p:nvPr>
        </p:nvSpPr>
        <p:spPr>
          <a:xfrm>
            <a:off x="4712882" y="2844035"/>
            <a:ext cx="3683725" cy="68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Sous-titre</a:t>
            </a:r>
            <a:endParaRPr/>
          </a:p>
        </p:txBody>
      </p:sp>
      <p:pic>
        <p:nvPicPr>
          <p:cNvPr id="335" name="Google Shape;335;p41" descr="https://lh5.googleusercontent.com/TcdnvzxQ7ulQo8GiFwfIKujloK6EfAJv7ikP-EvnfdTVQnROS3WXw6XSx9Cpd73e_l7GCUAnbxroB-qlzG2fvYdCyl-Y5QZ95MpiD-GfDN-4taJyHRqsr3vOZzc3ONTBu52b0HIdUOMeHvdHiA_5tD0"/>
          <p:cNvPicPr preferRelativeResize="0"/>
          <p:nvPr/>
        </p:nvPicPr>
        <p:blipFill rotWithShape="1">
          <a:blip r:embed="rId3">
            <a:alphaModFix/>
          </a:blip>
          <a:srcRect l="11387" t="12667" r="63940" b="13973"/>
          <a:stretch/>
        </p:blipFill>
        <p:spPr>
          <a:xfrm>
            <a:off x="1979722" y="1607746"/>
            <a:ext cx="1801842" cy="1779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2637</Words>
  <Application>Microsoft Office PowerPoint</Application>
  <PresentationFormat>On-screen Show (16:9)</PresentationFormat>
  <Paragraphs>531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Calibri</vt:lpstr>
      <vt:lpstr>Arial</vt:lpstr>
      <vt:lpstr>Aptos</vt:lpstr>
      <vt:lpstr>Arial Black</vt:lpstr>
      <vt:lpstr>Simple Light</vt:lpstr>
      <vt:lpstr>Thème Office</vt:lpstr>
      <vt:lpstr>Création et utilisation de la base de données</vt:lpstr>
      <vt:lpstr>Contexte du projet</vt:lpstr>
      <vt:lpstr>La stratégie de sauvegarde et la conformité RGPD</vt:lpstr>
      <vt:lpstr>Les données initiales</vt:lpstr>
      <vt:lpstr>L’extrait du dictionnaire des données</vt:lpstr>
      <vt:lpstr>Le schéma relationnel normalisé</vt:lpstr>
      <vt:lpstr>La base de données avec les tables créées et les données chargées</vt:lpstr>
      <vt:lpstr>Les requêtes ou screenshot qui permettent de démontrer le bon chargement des données</vt:lpstr>
      <vt:lpstr>Requêtes SQL et résultats</vt:lpstr>
      <vt:lpstr>Requête 1</vt:lpstr>
      <vt:lpstr>Requête 2</vt:lpstr>
      <vt:lpstr>Requête 3</vt:lpstr>
      <vt:lpstr>Requête 4</vt:lpstr>
      <vt:lpstr>Requête 5</vt:lpstr>
      <vt:lpstr>Requête 6</vt:lpstr>
      <vt:lpstr>Requête 7</vt:lpstr>
      <vt:lpstr>Requête 8</vt:lpstr>
      <vt:lpstr>Requête 9</vt:lpstr>
      <vt:lpstr>Requête 10</vt:lpstr>
      <vt:lpstr>Requête 11</vt:lpstr>
      <vt:lpstr>Requête 12</vt:lpstr>
      <vt:lpstr>Merci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lucien nzeutom</cp:lastModifiedBy>
  <cp:revision>4</cp:revision>
  <dcterms:modified xsi:type="dcterms:W3CDTF">2026-01-27T12:54:56Z</dcterms:modified>
</cp:coreProperties>
</file>